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1"/>
  </p:handoutMasterIdLst>
  <p:sldIdLst>
    <p:sldId id="256" r:id="rId2"/>
    <p:sldId id="277" r:id="rId3"/>
    <p:sldId id="276" r:id="rId4"/>
    <p:sldId id="278" r:id="rId5"/>
    <p:sldId id="268" r:id="rId6"/>
    <p:sldId id="271" r:id="rId7"/>
    <p:sldId id="272" r:id="rId8"/>
    <p:sldId id="291" r:id="rId9"/>
    <p:sldId id="292" r:id="rId10"/>
    <p:sldId id="293" r:id="rId11"/>
    <p:sldId id="265" r:id="rId12"/>
    <p:sldId id="273" r:id="rId13"/>
    <p:sldId id="266" r:id="rId14"/>
    <p:sldId id="274" r:id="rId15"/>
    <p:sldId id="275" r:id="rId16"/>
    <p:sldId id="279" r:id="rId17"/>
    <p:sldId id="288" r:id="rId18"/>
    <p:sldId id="280" r:id="rId19"/>
    <p:sldId id="282" r:id="rId20"/>
    <p:sldId id="283" r:id="rId21"/>
    <p:sldId id="285" r:id="rId22"/>
    <p:sldId id="289" r:id="rId23"/>
    <p:sldId id="294" r:id="rId24"/>
    <p:sldId id="284" r:id="rId25"/>
    <p:sldId id="257" r:id="rId26"/>
    <p:sldId id="258" r:id="rId27"/>
    <p:sldId id="259" r:id="rId28"/>
    <p:sldId id="262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290" autoAdjust="0"/>
  </p:normalViewPr>
  <p:slideViewPr>
    <p:cSldViewPr>
      <p:cViewPr>
        <p:scale>
          <a:sx n="73" d="100"/>
          <a:sy n="73" d="100"/>
        </p:scale>
        <p:origin x="-272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C8CB4-FD05-4DAF-8E12-04F3E82CF62F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68A8F2-13DA-4ADC-A60D-90D341161F08}">
      <dgm:prSet phldrT="[Текст]" custT="1"/>
      <dgm:spPr/>
      <dgm:t>
        <a:bodyPr/>
        <a:lstStyle/>
        <a:p>
          <a:r>
            <a:rPr lang="uk-UA" sz="2400" smtClean="0"/>
            <a:t>Квартирний облік</a:t>
          </a:r>
          <a:endParaRPr lang="ru-RU" sz="2400"/>
        </a:p>
      </dgm:t>
    </dgm:pt>
    <dgm:pt modelId="{527F9C4A-3E79-484A-84FE-6EE4963720BF}" type="parTrans" cxnId="{B03ADD3A-948F-496B-9315-EEABEFE7911B}">
      <dgm:prSet/>
      <dgm:spPr/>
      <dgm:t>
        <a:bodyPr/>
        <a:lstStyle/>
        <a:p>
          <a:endParaRPr lang="ru-RU"/>
        </a:p>
      </dgm:t>
    </dgm:pt>
    <dgm:pt modelId="{03359033-2F94-41CB-85A4-399EBC631675}" type="sibTrans" cxnId="{B03ADD3A-948F-496B-9315-EEABEFE7911B}">
      <dgm:prSet/>
      <dgm:spPr/>
      <dgm:t>
        <a:bodyPr/>
        <a:lstStyle/>
        <a:p>
          <a:endParaRPr lang="ru-RU"/>
        </a:p>
      </dgm:t>
    </dgm:pt>
    <dgm:pt modelId="{B37E99D9-E661-44E9-B4AE-2D813E13FFB8}">
      <dgm:prSet phldrT="[Текст]" custT="1"/>
      <dgm:spPr/>
      <dgm:t>
        <a:bodyPr/>
        <a:lstStyle/>
        <a:p>
          <a:r>
            <a:rPr lang="uk-UA" sz="2400" smtClean="0"/>
            <a:t>Відділ ведення обліку житла</a:t>
          </a:r>
          <a:endParaRPr lang="ru-RU" sz="2400"/>
        </a:p>
      </dgm:t>
    </dgm:pt>
    <dgm:pt modelId="{BC5CC7C4-D9EE-4F0B-B15D-20268E56B980}" type="parTrans" cxnId="{D08B80A6-D861-4B10-9C8E-FE02946803A9}">
      <dgm:prSet/>
      <dgm:spPr/>
      <dgm:t>
        <a:bodyPr/>
        <a:lstStyle/>
        <a:p>
          <a:endParaRPr lang="ru-RU"/>
        </a:p>
      </dgm:t>
    </dgm:pt>
    <dgm:pt modelId="{058AD5D4-196F-4C48-8F1E-F8616321DA66}" type="sibTrans" cxnId="{D08B80A6-D861-4B10-9C8E-FE02946803A9}">
      <dgm:prSet/>
      <dgm:spPr/>
      <dgm:t>
        <a:bodyPr/>
        <a:lstStyle/>
        <a:p>
          <a:endParaRPr lang="ru-RU"/>
        </a:p>
      </dgm:t>
    </dgm:pt>
    <dgm:pt modelId="{D031897E-8712-4C9D-B272-E1455E4742DC}">
      <dgm:prSet phldrT="[Текст]" custT="1"/>
      <dgm:spPr/>
      <dgm:t>
        <a:bodyPr/>
        <a:lstStyle/>
        <a:p>
          <a:r>
            <a:rPr lang="uk-UA" sz="2400" smtClean="0"/>
            <a:t>Об</a:t>
          </a:r>
          <a:r>
            <a:rPr lang="el-GR" sz="2400" smtClean="0"/>
            <a:t>΄</a:t>
          </a:r>
          <a:r>
            <a:rPr lang="uk-UA" sz="2400" smtClean="0"/>
            <a:t>єднані територіальні громади</a:t>
          </a:r>
          <a:endParaRPr lang="ru-RU" sz="2400"/>
        </a:p>
      </dgm:t>
    </dgm:pt>
    <dgm:pt modelId="{91122566-58BE-4689-A122-7C81F2E57519}" type="parTrans" cxnId="{203288F4-D55E-4DD6-8FDA-1ED5F5ABAF72}">
      <dgm:prSet/>
      <dgm:spPr/>
      <dgm:t>
        <a:bodyPr/>
        <a:lstStyle/>
        <a:p>
          <a:endParaRPr lang="ru-RU"/>
        </a:p>
      </dgm:t>
    </dgm:pt>
    <dgm:pt modelId="{AD9B034B-D7A9-47D5-B243-7EAEC6D3CE50}" type="sibTrans" cxnId="{203288F4-D55E-4DD6-8FDA-1ED5F5ABAF72}">
      <dgm:prSet/>
      <dgm:spPr/>
      <dgm:t>
        <a:bodyPr/>
        <a:lstStyle/>
        <a:p>
          <a:endParaRPr lang="ru-RU"/>
        </a:p>
      </dgm:t>
    </dgm:pt>
    <dgm:pt modelId="{D21208F1-A1EB-4794-B86B-4C8CDA5720C4}">
      <dgm:prSet phldrT="[Текст]" custT="1"/>
      <dgm:spPr/>
      <dgm:t>
        <a:bodyPr/>
        <a:lstStyle/>
        <a:p>
          <a:r>
            <a:rPr lang="uk-UA" sz="2400" smtClean="0"/>
            <a:t>Служби у справах дітей  </a:t>
          </a:r>
          <a:endParaRPr lang="ru-RU" sz="2400"/>
        </a:p>
      </dgm:t>
    </dgm:pt>
    <dgm:pt modelId="{D53868B9-04F7-43B4-B24D-BD75878904BF}" type="parTrans" cxnId="{CD17265A-587A-4764-AB96-76C34522B256}">
      <dgm:prSet/>
      <dgm:spPr/>
      <dgm:t>
        <a:bodyPr/>
        <a:lstStyle/>
        <a:p>
          <a:endParaRPr lang="ru-RU"/>
        </a:p>
      </dgm:t>
    </dgm:pt>
    <dgm:pt modelId="{97BD533A-4278-4788-895D-720C0694FBC0}" type="sibTrans" cxnId="{CD17265A-587A-4764-AB96-76C34522B256}">
      <dgm:prSet/>
      <dgm:spPr/>
      <dgm:t>
        <a:bodyPr/>
        <a:lstStyle/>
        <a:p>
          <a:endParaRPr lang="ru-RU"/>
        </a:p>
      </dgm:t>
    </dgm:pt>
    <dgm:pt modelId="{FD751C5C-C92C-4BFA-89C1-58AA5FD40143}">
      <dgm:prSet phldrT="[Текст]" custT="1"/>
      <dgm:spPr/>
      <dgm:t>
        <a:bodyPr/>
        <a:lstStyle/>
        <a:p>
          <a:r>
            <a:rPr lang="uk-UA" sz="2400" smtClean="0"/>
            <a:t>Відділ державного реєсту нерухомого майна</a:t>
          </a:r>
          <a:endParaRPr lang="ru-RU" sz="2400"/>
        </a:p>
      </dgm:t>
    </dgm:pt>
    <dgm:pt modelId="{94BEE4F0-4E06-44C4-89F9-DE1050810ECD}" type="parTrans" cxnId="{63B1C823-E3EB-4057-93C7-A89BEE03979A}">
      <dgm:prSet/>
      <dgm:spPr/>
      <dgm:t>
        <a:bodyPr/>
        <a:lstStyle/>
        <a:p>
          <a:endParaRPr lang="ru-RU"/>
        </a:p>
      </dgm:t>
    </dgm:pt>
    <dgm:pt modelId="{2AD9C441-3513-4AB8-8ECD-78F69460112A}" type="sibTrans" cxnId="{63B1C823-E3EB-4057-93C7-A89BEE03979A}">
      <dgm:prSet/>
      <dgm:spPr/>
      <dgm:t>
        <a:bodyPr/>
        <a:lstStyle/>
        <a:p>
          <a:endParaRPr lang="ru-RU"/>
        </a:p>
      </dgm:t>
    </dgm:pt>
    <dgm:pt modelId="{7A01DB5E-1E5C-435C-ACB9-7038D488677A}">
      <dgm:prSet phldrT="[Текст]" custScaleX="197381" custRadScaleRad="172534" custRadScaleInc="121105"/>
      <dgm:spPr/>
      <dgm:t>
        <a:bodyPr/>
        <a:lstStyle/>
        <a:p>
          <a:endParaRPr lang="ru-RU"/>
        </a:p>
      </dgm:t>
    </dgm:pt>
    <dgm:pt modelId="{BE4AECC2-C84D-4EC6-B5DA-ECAFE5D3FFD8}" type="parTrans" cxnId="{49EDC61D-E4CB-4E62-8CBC-CAFE3995DBE4}">
      <dgm:prSet/>
      <dgm:spPr/>
      <dgm:t>
        <a:bodyPr/>
        <a:lstStyle/>
        <a:p>
          <a:endParaRPr lang="ru-RU"/>
        </a:p>
      </dgm:t>
    </dgm:pt>
    <dgm:pt modelId="{66A5E75C-E1F7-4462-951C-A93F1345F166}" type="sibTrans" cxnId="{49EDC61D-E4CB-4E62-8CBC-CAFE3995DBE4}">
      <dgm:prSet/>
      <dgm:spPr/>
      <dgm:t>
        <a:bodyPr/>
        <a:lstStyle/>
        <a:p>
          <a:endParaRPr lang="ru-RU"/>
        </a:p>
      </dgm:t>
    </dgm:pt>
    <dgm:pt modelId="{A048A073-E433-4FB6-A7B2-72D9F6F12D40}">
      <dgm:prSet phldrT="[Текст]" custScaleX="197381" custRadScaleRad="172534" custRadScaleInc="121105"/>
      <dgm:spPr/>
      <dgm:t>
        <a:bodyPr/>
        <a:lstStyle/>
        <a:p>
          <a:endParaRPr lang="ru-RU"/>
        </a:p>
      </dgm:t>
    </dgm:pt>
    <dgm:pt modelId="{71F9F980-0C03-4C1D-A421-8709FD09A963}" type="parTrans" cxnId="{FAD60748-E14A-4DB9-BFF6-86473550A74B}">
      <dgm:prSet/>
      <dgm:spPr/>
      <dgm:t>
        <a:bodyPr/>
        <a:lstStyle/>
        <a:p>
          <a:endParaRPr lang="ru-RU"/>
        </a:p>
      </dgm:t>
    </dgm:pt>
    <dgm:pt modelId="{354C18D5-C00A-4E67-BDBE-CCCC019778DA}" type="sibTrans" cxnId="{FAD60748-E14A-4DB9-BFF6-86473550A74B}">
      <dgm:prSet/>
      <dgm:spPr/>
      <dgm:t>
        <a:bodyPr/>
        <a:lstStyle/>
        <a:p>
          <a:endParaRPr lang="ru-RU"/>
        </a:p>
      </dgm:t>
    </dgm:pt>
    <dgm:pt modelId="{E1F166F7-0FA5-40C9-89DB-13FB06BB94A6}">
      <dgm:prSet custT="1"/>
      <dgm:spPr/>
      <dgm:t>
        <a:bodyPr/>
        <a:lstStyle/>
        <a:p>
          <a:r>
            <a:rPr lang="uk-UA" sz="2400" smtClean="0"/>
            <a:t>Бюро технічної інвентарізації</a:t>
          </a:r>
          <a:endParaRPr lang="ru-RU" sz="2400"/>
        </a:p>
      </dgm:t>
    </dgm:pt>
    <dgm:pt modelId="{E3802821-3278-4ED0-9819-ACDAAE53B42A}" type="parTrans" cxnId="{57AABEA4-1818-4720-A9A7-C43690719FF5}">
      <dgm:prSet/>
      <dgm:spPr/>
      <dgm:t>
        <a:bodyPr/>
        <a:lstStyle/>
        <a:p>
          <a:endParaRPr lang="ru-RU"/>
        </a:p>
      </dgm:t>
    </dgm:pt>
    <dgm:pt modelId="{F913D808-E668-4D59-832B-060B5B133502}" type="sibTrans" cxnId="{57AABEA4-1818-4720-A9A7-C43690719FF5}">
      <dgm:prSet/>
      <dgm:spPr/>
      <dgm:t>
        <a:bodyPr/>
        <a:lstStyle/>
        <a:p>
          <a:endParaRPr lang="ru-RU"/>
        </a:p>
      </dgm:t>
    </dgm:pt>
    <dgm:pt modelId="{C57170A3-7158-441A-905B-A627A2E1CE49}">
      <dgm:prSet custT="1"/>
      <dgm:spPr/>
      <dgm:t>
        <a:bodyPr/>
        <a:lstStyle/>
        <a:p>
          <a:r>
            <a:rPr lang="uk-UA" sz="2400" smtClean="0"/>
            <a:t>Управління з питань захисту прав дітей</a:t>
          </a:r>
          <a:endParaRPr lang="ru-RU" sz="2400"/>
        </a:p>
      </dgm:t>
    </dgm:pt>
    <dgm:pt modelId="{8C31BFB3-6B1E-4E2B-8E67-A77A2820EE79}" type="parTrans" cxnId="{2B0E061B-06D8-4572-9AD8-E9E654BBA17B}">
      <dgm:prSet/>
      <dgm:spPr/>
      <dgm:t>
        <a:bodyPr/>
        <a:lstStyle/>
        <a:p>
          <a:endParaRPr lang="ru-RU"/>
        </a:p>
      </dgm:t>
    </dgm:pt>
    <dgm:pt modelId="{FC02F079-58CF-4337-A2E4-4587CEEBB381}" type="sibTrans" cxnId="{2B0E061B-06D8-4572-9AD8-E9E654BBA17B}">
      <dgm:prSet/>
      <dgm:spPr/>
      <dgm:t>
        <a:bodyPr/>
        <a:lstStyle/>
        <a:p>
          <a:endParaRPr lang="ru-RU"/>
        </a:p>
      </dgm:t>
    </dgm:pt>
    <dgm:pt modelId="{97F0531E-9CFE-45A9-ADC6-81067B903844}" type="pres">
      <dgm:prSet presAssocID="{C66C8CB4-FD05-4DAF-8E12-04F3E82CF6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9399A-F650-4266-94B7-C761A89CC0D9}" type="pres">
      <dgm:prSet presAssocID="{2D68A8F2-13DA-4ADC-A60D-90D341161F08}" presName="centerShape" presStyleLbl="node0" presStyleIdx="0" presStyleCnt="1" custScaleX="258665" custScaleY="154930"/>
      <dgm:spPr/>
      <dgm:t>
        <a:bodyPr/>
        <a:lstStyle/>
        <a:p>
          <a:endParaRPr lang="ru-RU"/>
        </a:p>
      </dgm:t>
    </dgm:pt>
    <dgm:pt modelId="{C3470092-F249-42CB-AE1E-76C825FD2840}" type="pres">
      <dgm:prSet presAssocID="{BC5CC7C4-D9EE-4F0B-B15D-20268E56B980}" presName="parTrans" presStyleLbl="sibTrans2D1" presStyleIdx="0" presStyleCnt="6"/>
      <dgm:spPr/>
      <dgm:t>
        <a:bodyPr/>
        <a:lstStyle/>
        <a:p>
          <a:endParaRPr lang="ru-RU"/>
        </a:p>
      </dgm:t>
    </dgm:pt>
    <dgm:pt modelId="{352FE787-90C0-48EF-9619-9AE029EE3F8A}" type="pres">
      <dgm:prSet presAssocID="{BC5CC7C4-D9EE-4F0B-B15D-20268E56B98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F45BFD0-4AED-47B6-93C0-8ECE7673891E}" type="pres">
      <dgm:prSet presAssocID="{B37E99D9-E661-44E9-B4AE-2D813E13FFB8}" presName="node" presStyleLbl="node1" presStyleIdx="0" presStyleCnt="6" custScaleX="197381" custScaleY="135866" custRadScaleRad="92881" custRadScaleInc="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8A49-FF5F-475E-9E0A-46F176E0939F}" type="pres">
      <dgm:prSet presAssocID="{91122566-58BE-4689-A122-7C81F2E5751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A25E949-B630-4AB0-A51D-772711A2D732}" type="pres">
      <dgm:prSet presAssocID="{91122566-58BE-4689-A122-7C81F2E5751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2B8903D-0DED-448A-A682-13A8A3CA432F}" type="pres">
      <dgm:prSet presAssocID="{D031897E-8712-4C9D-B272-E1455E4742DC}" presName="node" presStyleLbl="node1" presStyleIdx="1" presStyleCnt="6" custScaleX="233290" custScaleY="148686" custRadScaleRad="137798" custRadScaleInc="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9EF6-0B6B-499F-B0EC-CF5A14E2E6A0}" type="pres">
      <dgm:prSet presAssocID="{D53868B9-04F7-43B4-B24D-BD75878904B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AEEE572-BEF2-42EF-BB63-3A39829734E5}" type="pres">
      <dgm:prSet presAssocID="{D53868B9-04F7-43B4-B24D-BD75878904B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B7CBB4F-61C4-46F6-8500-0917821D6EA6}" type="pres">
      <dgm:prSet presAssocID="{D21208F1-A1EB-4794-B86B-4C8CDA5720C4}" presName="node" presStyleLbl="node1" presStyleIdx="2" presStyleCnt="6" custScaleX="205203" custScaleY="135854" custRadScaleRad="128914" custRadScaleInc="-4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560F-09DE-41C5-8982-8FDC621E72E6}" type="pres">
      <dgm:prSet presAssocID="{8C31BFB3-6B1E-4E2B-8E67-A77A2820EE7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5A2C54D-8B1A-4D9B-B8E8-DFC453A5392F}" type="pres">
      <dgm:prSet presAssocID="{8C31BFB3-6B1E-4E2B-8E67-A77A2820EE7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9A49D07-9EE6-44E4-A9C0-CD8FD2EB9FC2}" type="pres">
      <dgm:prSet presAssocID="{C57170A3-7158-441A-905B-A627A2E1CE49}" presName="node" presStyleLbl="node1" presStyleIdx="3" presStyleCnt="6" custScaleX="246350" custScaleY="128189" custRadScaleRad="97587" custRadScaleInc="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882D0-8B45-4450-976F-7EA98D6E38C5}" type="pres">
      <dgm:prSet presAssocID="{E3802821-3278-4ED0-9819-ACDAAE53B42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2203E1F-C7A9-4C75-A1E8-012431A4F81D}" type="pres">
      <dgm:prSet presAssocID="{E3802821-3278-4ED0-9819-ACDAAE53B42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875116C-4B32-4F04-BB09-ACA179BF7910}" type="pres">
      <dgm:prSet presAssocID="{E1F166F7-0FA5-40C9-89DB-13FB06BB94A6}" presName="node" presStyleLbl="node1" presStyleIdx="4" presStyleCnt="6" custScaleX="243564" custScaleY="114092" custRadScaleRad="142324" custRadScaleInc="4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A0D24-4B74-419E-9485-C59F73D7D1BB}" type="pres">
      <dgm:prSet presAssocID="{94BEE4F0-4E06-44C4-89F9-DE1050810EC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01E31D1-8DE2-42A8-9959-1797308B0955}" type="pres">
      <dgm:prSet presAssocID="{94BEE4F0-4E06-44C4-89F9-DE1050810EC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3DE456E-A401-48BC-ACD9-985A7D992854}" type="pres">
      <dgm:prSet presAssocID="{FD751C5C-C92C-4BFA-89C1-58AA5FD40143}" presName="node" presStyleLbl="node1" presStyleIdx="5" presStyleCnt="6" custScaleX="228703" custScaleY="120342" custRadScaleRad="120056" custRadScaleInc="-2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F9100-4836-4413-AEE0-5FAB8C5F9116}" type="presOf" srcId="{8C31BFB3-6B1E-4E2B-8E67-A77A2820EE79}" destId="{C5A2C54D-8B1A-4D9B-B8E8-DFC453A5392F}" srcOrd="1" destOrd="0" presId="urn:microsoft.com/office/officeart/2005/8/layout/radial5"/>
    <dgm:cxn modelId="{A6B04CD2-EF2B-432C-AEED-DDBC919D7207}" type="presOf" srcId="{8C31BFB3-6B1E-4E2B-8E67-A77A2820EE79}" destId="{8638560F-09DE-41C5-8982-8FDC621E72E6}" srcOrd="0" destOrd="0" presId="urn:microsoft.com/office/officeart/2005/8/layout/radial5"/>
    <dgm:cxn modelId="{DBC394A1-CB61-416E-928B-1460355273C4}" type="presOf" srcId="{D031897E-8712-4C9D-B272-E1455E4742DC}" destId="{E2B8903D-0DED-448A-A682-13A8A3CA432F}" srcOrd="0" destOrd="0" presId="urn:microsoft.com/office/officeart/2005/8/layout/radial5"/>
    <dgm:cxn modelId="{203288F4-D55E-4DD6-8FDA-1ED5F5ABAF72}" srcId="{2D68A8F2-13DA-4ADC-A60D-90D341161F08}" destId="{D031897E-8712-4C9D-B272-E1455E4742DC}" srcOrd="1" destOrd="0" parTransId="{91122566-58BE-4689-A122-7C81F2E57519}" sibTransId="{AD9B034B-D7A9-47D5-B243-7EAEC6D3CE50}"/>
    <dgm:cxn modelId="{6CA9BF91-3E6D-4423-A8C8-ADDA1273582D}" type="presOf" srcId="{C57170A3-7158-441A-905B-A627A2E1CE49}" destId="{E9A49D07-9EE6-44E4-A9C0-CD8FD2EB9FC2}" srcOrd="0" destOrd="0" presId="urn:microsoft.com/office/officeart/2005/8/layout/radial5"/>
    <dgm:cxn modelId="{3CD53737-86C9-4242-8027-6DF4BD5BA8AB}" type="presOf" srcId="{94BEE4F0-4E06-44C4-89F9-DE1050810ECD}" destId="{C8AA0D24-4B74-419E-9485-C59F73D7D1BB}" srcOrd="0" destOrd="0" presId="urn:microsoft.com/office/officeart/2005/8/layout/radial5"/>
    <dgm:cxn modelId="{564B177F-412A-489A-9277-5657CD297D69}" type="presOf" srcId="{91122566-58BE-4689-A122-7C81F2E57519}" destId="{BA25E949-B630-4AB0-A51D-772711A2D732}" srcOrd="1" destOrd="0" presId="urn:microsoft.com/office/officeart/2005/8/layout/radial5"/>
    <dgm:cxn modelId="{420EAD89-0826-4B45-9F86-8A7DD5EAEFD1}" type="presOf" srcId="{C66C8CB4-FD05-4DAF-8E12-04F3E82CF62F}" destId="{97F0531E-9CFE-45A9-ADC6-81067B903844}" srcOrd="0" destOrd="0" presId="urn:microsoft.com/office/officeart/2005/8/layout/radial5"/>
    <dgm:cxn modelId="{5C95EFD8-7D86-417F-9785-AF9096025DC1}" type="presOf" srcId="{2D68A8F2-13DA-4ADC-A60D-90D341161F08}" destId="{1549399A-F650-4266-94B7-C761A89CC0D9}" srcOrd="0" destOrd="0" presId="urn:microsoft.com/office/officeart/2005/8/layout/radial5"/>
    <dgm:cxn modelId="{59D15204-5880-4AD1-9AF9-55DF6BB826D1}" type="presOf" srcId="{91122566-58BE-4689-A122-7C81F2E57519}" destId="{89878A49-FF5F-475E-9E0A-46F176E0939F}" srcOrd="0" destOrd="0" presId="urn:microsoft.com/office/officeart/2005/8/layout/radial5"/>
    <dgm:cxn modelId="{1D812B97-5F41-4FD5-8587-CAD77476B694}" type="presOf" srcId="{D53868B9-04F7-43B4-B24D-BD75878904BF}" destId="{7AEEE572-BEF2-42EF-BB63-3A39829734E5}" srcOrd="1" destOrd="0" presId="urn:microsoft.com/office/officeart/2005/8/layout/radial5"/>
    <dgm:cxn modelId="{667754DC-C5EC-4F04-BE72-73A87031F050}" type="presOf" srcId="{D53868B9-04F7-43B4-B24D-BD75878904BF}" destId="{3CC39EF6-0B6B-499F-B0EC-CF5A14E2E6A0}" srcOrd="0" destOrd="0" presId="urn:microsoft.com/office/officeart/2005/8/layout/radial5"/>
    <dgm:cxn modelId="{0F9686C0-7226-4173-8749-80E49EBC05E9}" type="presOf" srcId="{BC5CC7C4-D9EE-4F0B-B15D-20268E56B980}" destId="{C3470092-F249-42CB-AE1E-76C825FD2840}" srcOrd="0" destOrd="0" presId="urn:microsoft.com/office/officeart/2005/8/layout/radial5"/>
    <dgm:cxn modelId="{00EC86A6-E21A-48DA-8253-05837B188482}" type="presOf" srcId="{94BEE4F0-4E06-44C4-89F9-DE1050810ECD}" destId="{301E31D1-8DE2-42A8-9959-1797308B0955}" srcOrd="1" destOrd="0" presId="urn:microsoft.com/office/officeart/2005/8/layout/radial5"/>
    <dgm:cxn modelId="{CB552CAD-2AF9-41E1-8849-B459216CCBFB}" type="presOf" srcId="{BC5CC7C4-D9EE-4F0B-B15D-20268E56B980}" destId="{352FE787-90C0-48EF-9619-9AE029EE3F8A}" srcOrd="1" destOrd="0" presId="urn:microsoft.com/office/officeart/2005/8/layout/radial5"/>
    <dgm:cxn modelId="{C2A909AD-6B08-4C90-9123-5212C42FE716}" type="presOf" srcId="{D21208F1-A1EB-4794-B86B-4C8CDA5720C4}" destId="{0B7CBB4F-61C4-46F6-8500-0917821D6EA6}" srcOrd="0" destOrd="0" presId="urn:microsoft.com/office/officeart/2005/8/layout/radial5"/>
    <dgm:cxn modelId="{FAD60748-E14A-4DB9-BFF6-86473550A74B}" srcId="{C66C8CB4-FD05-4DAF-8E12-04F3E82CF62F}" destId="{A048A073-E433-4FB6-A7B2-72D9F6F12D40}" srcOrd="2" destOrd="0" parTransId="{71F9F980-0C03-4C1D-A421-8709FD09A963}" sibTransId="{354C18D5-C00A-4E67-BDBE-CCCC019778DA}"/>
    <dgm:cxn modelId="{363E8DB0-FC78-4EA4-8910-1DE12D59FB91}" type="presOf" srcId="{FD751C5C-C92C-4BFA-89C1-58AA5FD40143}" destId="{B3DE456E-A401-48BC-ACD9-985A7D992854}" srcOrd="0" destOrd="0" presId="urn:microsoft.com/office/officeart/2005/8/layout/radial5"/>
    <dgm:cxn modelId="{57AABEA4-1818-4720-A9A7-C43690719FF5}" srcId="{2D68A8F2-13DA-4ADC-A60D-90D341161F08}" destId="{E1F166F7-0FA5-40C9-89DB-13FB06BB94A6}" srcOrd="4" destOrd="0" parTransId="{E3802821-3278-4ED0-9819-ACDAAE53B42A}" sibTransId="{F913D808-E668-4D59-832B-060B5B133502}"/>
    <dgm:cxn modelId="{D08B80A6-D861-4B10-9C8E-FE02946803A9}" srcId="{2D68A8F2-13DA-4ADC-A60D-90D341161F08}" destId="{B37E99D9-E661-44E9-B4AE-2D813E13FFB8}" srcOrd="0" destOrd="0" parTransId="{BC5CC7C4-D9EE-4F0B-B15D-20268E56B980}" sibTransId="{058AD5D4-196F-4C48-8F1E-F8616321DA66}"/>
    <dgm:cxn modelId="{CD17265A-587A-4764-AB96-76C34522B256}" srcId="{2D68A8F2-13DA-4ADC-A60D-90D341161F08}" destId="{D21208F1-A1EB-4794-B86B-4C8CDA5720C4}" srcOrd="2" destOrd="0" parTransId="{D53868B9-04F7-43B4-B24D-BD75878904BF}" sibTransId="{97BD533A-4278-4788-895D-720C0694FBC0}"/>
    <dgm:cxn modelId="{2B0E061B-06D8-4572-9AD8-E9E654BBA17B}" srcId="{2D68A8F2-13DA-4ADC-A60D-90D341161F08}" destId="{C57170A3-7158-441A-905B-A627A2E1CE49}" srcOrd="3" destOrd="0" parTransId="{8C31BFB3-6B1E-4E2B-8E67-A77A2820EE79}" sibTransId="{FC02F079-58CF-4337-A2E4-4587CEEBB381}"/>
    <dgm:cxn modelId="{817CD320-2733-49C1-B90C-0D61811B1C76}" type="presOf" srcId="{E3802821-3278-4ED0-9819-ACDAAE53B42A}" destId="{279882D0-8B45-4450-976F-7EA98D6E38C5}" srcOrd="0" destOrd="0" presId="urn:microsoft.com/office/officeart/2005/8/layout/radial5"/>
    <dgm:cxn modelId="{CFDA0BCE-576A-4371-AC13-EE096F13DE34}" type="presOf" srcId="{B37E99D9-E661-44E9-B4AE-2D813E13FFB8}" destId="{2F45BFD0-4AED-47B6-93C0-8ECE7673891E}" srcOrd="0" destOrd="0" presId="urn:microsoft.com/office/officeart/2005/8/layout/radial5"/>
    <dgm:cxn modelId="{B03ADD3A-948F-496B-9315-EEABEFE7911B}" srcId="{C66C8CB4-FD05-4DAF-8E12-04F3E82CF62F}" destId="{2D68A8F2-13DA-4ADC-A60D-90D341161F08}" srcOrd="0" destOrd="0" parTransId="{527F9C4A-3E79-484A-84FE-6EE4963720BF}" sibTransId="{03359033-2F94-41CB-85A4-399EBC631675}"/>
    <dgm:cxn modelId="{CB3FB72B-B802-48C9-8B0F-6A5BA488F454}" type="presOf" srcId="{E3802821-3278-4ED0-9819-ACDAAE53B42A}" destId="{32203E1F-C7A9-4C75-A1E8-012431A4F81D}" srcOrd="1" destOrd="0" presId="urn:microsoft.com/office/officeart/2005/8/layout/radial5"/>
    <dgm:cxn modelId="{22C4D1EB-FDB1-403D-A983-546290F199BA}" type="presOf" srcId="{E1F166F7-0FA5-40C9-89DB-13FB06BB94A6}" destId="{4875116C-4B32-4F04-BB09-ACA179BF7910}" srcOrd="0" destOrd="0" presId="urn:microsoft.com/office/officeart/2005/8/layout/radial5"/>
    <dgm:cxn modelId="{63B1C823-E3EB-4057-93C7-A89BEE03979A}" srcId="{2D68A8F2-13DA-4ADC-A60D-90D341161F08}" destId="{FD751C5C-C92C-4BFA-89C1-58AA5FD40143}" srcOrd="5" destOrd="0" parTransId="{94BEE4F0-4E06-44C4-89F9-DE1050810ECD}" sibTransId="{2AD9C441-3513-4AB8-8ECD-78F69460112A}"/>
    <dgm:cxn modelId="{49EDC61D-E4CB-4E62-8CBC-CAFE3995DBE4}" srcId="{C66C8CB4-FD05-4DAF-8E12-04F3E82CF62F}" destId="{7A01DB5E-1E5C-435C-ACB9-7038D488677A}" srcOrd="1" destOrd="0" parTransId="{BE4AECC2-C84D-4EC6-B5DA-ECAFE5D3FFD8}" sibTransId="{66A5E75C-E1F7-4462-951C-A93F1345F166}"/>
    <dgm:cxn modelId="{7F4708D5-2A93-4095-A17F-97E772676BA8}" type="presParOf" srcId="{97F0531E-9CFE-45A9-ADC6-81067B903844}" destId="{1549399A-F650-4266-94B7-C761A89CC0D9}" srcOrd="0" destOrd="0" presId="urn:microsoft.com/office/officeart/2005/8/layout/radial5"/>
    <dgm:cxn modelId="{B55B0455-C157-4A8D-AB10-1A60FD240C2A}" type="presParOf" srcId="{97F0531E-9CFE-45A9-ADC6-81067B903844}" destId="{C3470092-F249-42CB-AE1E-76C825FD2840}" srcOrd="1" destOrd="0" presId="urn:microsoft.com/office/officeart/2005/8/layout/radial5"/>
    <dgm:cxn modelId="{EAB4061C-3D9C-43BA-8D31-C4FCFF19EF41}" type="presParOf" srcId="{C3470092-F249-42CB-AE1E-76C825FD2840}" destId="{352FE787-90C0-48EF-9619-9AE029EE3F8A}" srcOrd="0" destOrd="0" presId="urn:microsoft.com/office/officeart/2005/8/layout/radial5"/>
    <dgm:cxn modelId="{8F7AAB17-D98E-431F-974E-0827C92CAAEC}" type="presParOf" srcId="{97F0531E-9CFE-45A9-ADC6-81067B903844}" destId="{2F45BFD0-4AED-47B6-93C0-8ECE7673891E}" srcOrd="2" destOrd="0" presId="urn:microsoft.com/office/officeart/2005/8/layout/radial5"/>
    <dgm:cxn modelId="{A0F6EE84-B549-4084-A7EC-67FD9A7673DC}" type="presParOf" srcId="{97F0531E-9CFE-45A9-ADC6-81067B903844}" destId="{89878A49-FF5F-475E-9E0A-46F176E0939F}" srcOrd="3" destOrd="0" presId="urn:microsoft.com/office/officeart/2005/8/layout/radial5"/>
    <dgm:cxn modelId="{D6161E5B-B460-4628-945D-FC7615CF0E33}" type="presParOf" srcId="{89878A49-FF5F-475E-9E0A-46F176E0939F}" destId="{BA25E949-B630-4AB0-A51D-772711A2D732}" srcOrd="0" destOrd="0" presId="urn:microsoft.com/office/officeart/2005/8/layout/radial5"/>
    <dgm:cxn modelId="{1E1A1B45-AFF5-4F77-81D8-47A3F800B818}" type="presParOf" srcId="{97F0531E-9CFE-45A9-ADC6-81067B903844}" destId="{E2B8903D-0DED-448A-A682-13A8A3CA432F}" srcOrd="4" destOrd="0" presId="urn:microsoft.com/office/officeart/2005/8/layout/radial5"/>
    <dgm:cxn modelId="{D0920457-BDB0-4BF5-BA17-CFC12A35D2EE}" type="presParOf" srcId="{97F0531E-9CFE-45A9-ADC6-81067B903844}" destId="{3CC39EF6-0B6B-499F-B0EC-CF5A14E2E6A0}" srcOrd="5" destOrd="0" presId="urn:microsoft.com/office/officeart/2005/8/layout/radial5"/>
    <dgm:cxn modelId="{38DD657B-45E1-4799-836B-671D42EDBB19}" type="presParOf" srcId="{3CC39EF6-0B6B-499F-B0EC-CF5A14E2E6A0}" destId="{7AEEE572-BEF2-42EF-BB63-3A39829734E5}" srcOrd="0" destOrd="0" presId="urn:microsoft.com/office/officeart/2005/8/layout/radial5"/>
    <dgm:cxn modelId="{CD13CF1C-F424-482E-A078-90A80CA7DCF4}" type="presParOf" srcId="{97F0531E-9CFE-45A9-ADC6-81067B903844}" destId="{0B7CBB4F-61C4-46F6-8500-0917821D6EA6}" srcOrd="6" destOrd="0" presId="urn:microsoft.com/office/officeart/2005/8/layout/radial5"/>
    <dgm:cxn modelId="{EFAB39AE-E181-4AE1-B493-3438F0D60B9F}" type="presParOf" srcId="{97F0531E-9CFE-45A9-ADC6-81067B903844}" destId="{8638560F-09DE-41C5-8982-8FDC621E72E6}" srcOrd="7" destOrd="0" presId="urn:microsoft.com/office/officeart/2005/8/layout/radial5"/>
    <dgm:cxn modelId="{D62004FF-2BE1-4282-AE99-771745E373F7}" type="presParOf" srcId="{8638560F-09DE-41C5-8982-8FDC621E72E6}" destId="{C5A2C54D-8B1A-4D9B-B8E8-DFC453A5392F}" srcOrd="0" destOrd="0" presId="urn:microsoft.com/office/officeart/2005/8/layout/radial5"/>
    <dgm:cxn modelId="{2545335A-53D9-4F16-948B-A4A8A2686CF1}" type="presParOf" srcId="{97F0531E-9CFE-45A9-ADC6-81067B903844}" destId="{E9A49D07-9EE6-44E4-A9C0-CD8FD2EB9FC2}" srcOrd="8" destOrd="0" presId="urn:microsoft.com/office/officeart/2005/8/layout/radial5"/>
    <dgm:cxn modelId="{5B596BF1-E9A9-43D1-8571-DC5E2A267C08}" type="presParOf" srcId="{97F0531E-9CFE-45A9-ADC6-81067B903844}" destId="{279882D0-8B45-4450-976F-7EA98D6E38C5}" srcOrd="9" destOrd="0" presId="urn:microsoft.com/office/officeart/2005/8/layout/radial5"/>
    <dgm:cxn modelId="{2F7A8452-8537-4D80-A2FF-C4721DED1DFF}" type="presParOf" srcId="{279882D0-8B45-4450-976F-7EA98D6E38C5}" destId="{32203E1F-C7A9-4C75-A1E8-012431A4F81D}" srcOrd="0" destOrd="0" presId="urn:microsoft.com/office/officeart/2005/8/layout/radial5"/>
    <dgm:cxn modelId="{E1082BF1-72AE-499A-A117-F9A309E1F858}" type="presParOf" srcId="{97F0531E-9CFE-45A9-ADC6-81067B903844}" destId="{4875116C-4B32-4F04-BB09-ACA179BF7910}" srcOrd="10" destOrd="0" presId="urn:microsoft.com/office/officeart/2005/8/layout/radial5"/>
    <dgm:cxn modelId="{54E30FEC-A4ED-42D6-BE40-BCD9CFDEB340}" type="presParOf" srcId="{97F0531E-9CFE-45A9-ADC6-81067B903844}" destId="{C8AA0D24-4B74-419E-9485-C59F73D7D1BB}" srcOrd="11" destOrd="0" presId="urn:microsoft.com/office/officeart/2005/8/layout/radial5"/>
    <dgm:cxn modelId="{A0F8EF92-6293-4FF3-8CB8-3D1B1EA2EC74}" type="presParOf" srcId="{C8AA0D24-4B74-419E-9485-C59F73D7D1BB}" destId="{301E31D1-8DE2-42A8-9959-1797308B0955}" srcOrd="0" destOrd="0" presId="urn:microsoft.com/office/officeart/2005/8/layout/radial5"/>
    <dgm:cxn modelId="{7CCC08C5-93D6-4276-AEEE-1C59781325E3}" type="presParOf" srcId="{97F0531E-9CFE-45A9-ADC6-81067B903844}" destId="{B3DE456E-A401-48BC-ACD9-985A7D99285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399A-F650-4266-94B7-C761A89CC0D9}">
      <dsp:nvSpPr>
        <dsp:cNvPr id="0" name=""/>
        <dsp:cNvSpPr/>
      </dsp:nvSpPr>
      <dsp:spPr>
        <a:xfrm>
          <a:off x="2334505" y="1610785"/>
          <a:ext cx="3632734" cy="2175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Квартирний облік</a:t>
          </a:r>
          <a:endParaRPr lang="ru-RU" sz="2400" kern="1200"/>
        </a:p>
      </dsp:txBody>
      <dsp:txXfrm>
        <a:off x="2866507" y="1929433"/>
        <a:ext cx="2568730" cy="1538566"/>
      </dsp:txXfrm>
    </dsp:sp>
    <dsp:sp modelId="{C3470092-F249-42CB-AE1E-76C825FD2840}">
      <dsp:nvSpPr>
        <dsp:cNvPr id="0" name=""/>
        <dsp:cNvSpPr/>
      </dsp:nvSpPr>
      <dsp:spPr>
        <a:xfrm rot="5431518">
          <a:off x="4102648" y="1476803"/>
          <a:ext cx="114476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119977" y="1555132"/>
        <a:ext cx="80133" cy="286501"/>
      </dsp:txXfrm>
    </dsp:sp>
    <dsp:sp modelId="{2F45BFD0-4AED-47B6-93C0-8ECE7673891E}">
      <dsp:nvSpPr>
        <dsp:cNvPr id="0" name=""/>
        <dsp:cNvSpPr/>
      </dsp:nvSpPr>
      <dsp:spPr>
        <a:xfrm>
          <a:off x="2781588" y="-81319"/>
          <a:ext cx="2772051" cy="190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Відділ ведення обліку житла</a:t>
          </a:r>
          <a:endParaRPr lang="ru-RU" sz="2400" kern="1200"/>
        </a:p>
      </dsp:txBody>
      <dsp:txXfrm>
        <a:off x="3187545" y="198119"/>
        <a:ext cx="1960137" cy="1349248"/>
      </dsp:txXfrm>
    </dsp:sp>
    <dsp:sp modelId="{89878A49-FF5F-475E-9E0A-46F176E0939F}">
      <dsp:nvSpPr>
        <dsp:cNvPr id="0" name=""/>
        <dsp:cNvSpPr/>
      </dsp:nvSpPr>
      <dsp:spPr>
        <a:xfrm rot="9151578">
          <a:off x="5336481" y="1806607"/>
          <a:ext cx="141776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465164"/>
            <a:satOff val="3131"/>
            <a:lumOff val="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376616" y="1892296"/>
        <a:ext cx="99243" cy="286501"/>
      </dsp:txXfrm>
    </dsp:sp>
    <dsp:sp modelId="{E2B8903D-0DED-448A-A682-13A8A3CA432F}">
      <dsp:nvSpPr>
        <dsp:cNvPr id="0" name=""/>
        <dsp:cNvSpPr/>
      </dsp:nvSpPr>
      <dsp:spPr>
        <a:xfrm>
          <a:off x="4916286" y="404800"/>
          <a:ext cx="3276363" cy="2088170"/>
        </a:xfrm>
        <a:prstGeom prst="ellipse">
          <a:avLst/>
        </a:prstGeom>
        <a:solidFill>
          <a:schemeClr val="accent2">
            <a:hueOff val="-3465164"/>
            <a:satOff val="3131"/>
            <a:lumOff val="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Об</a:t>
          </a:r>
          <a:r>
            <a:rPr lang="el-GR" sz="2400" kern="1200" smtClean="0"/>
            <a:t>΄</a:t>
          </a:r>
          <a:r>
            <a:rPr lang="uk-UA" sz="2400" kern="1200" smtClean="0"/>
            <a:t>єднані територіальні громади</a:t>
          </a:r>
          <a:endParaRPr lang="ru-RU" sz="2400" kern="1200"/>
        </a:p>
      </dsp:txBody>
      <dsp:txXfrm>
        <a:off x="5396098" y="710605"/>
        <a:ext cx="2316739" cy="1476560"/>
      </dsp:txXfrm>
    </dsp:sp>
    <dsp:sp modelId="{3CC39EF6-0B6B-499F-B0EC-CF5A14E2E6A0}">
      <dsp:nvSpPr>
        <dsp:cNvPr id="0" name=""/>
        <dsp:cNvSpPr/>
      </dsp:nvSpPr>
      <dsp:spPr>
        <a:xfrm rot="11868606">
          <a:off x="5382042" y="2898773"/>
          <a:ext cx="269456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930327"/>
            <a:satOff val="6263"/>
            <a:lumOff val="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460942" y="3006636"/>
        <a:ext cx="188619" cy="286501"/>
      </dsp:txXfrm>
    </dsp:sp>
    <dsp:sp modelId="{0B7CBB4F-61C4-46F6-8500-0917821D6EA6}">
      <dsp:nvSpPr>
        <dsp:cNvPr id="0" name=""/>
        <dsp:cNvSpPr/>
      </dsp:nvSpPr>
      <dsp:spPr>
        <a:xfrm>
          <a:off x="5122919" y="2519937"/>
          <a:ext cx="2881904" cy="1907956"/>
        </a:xfrm>
        <a:prstGeom prst="ellipse">
          <a:avLst/>
        </a:prstGeom>
        <a:solidFill>
          <a:schemeClr val="accent2">
            <a:hueOff val="-6930327"/>
            <a:satOff val="6263"/>
            <a:lumOff val="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Служби у справах дітей  </a:t>
          </a:r>
          <a:endParaRPr lang="ru-RU" sz="2400" kern="1200"/>
        </a:p>
      </dsp:txBody>
      <dsp:txXfrm>
        <a:off x="5544964" y="2799351"/>
        <a:ext cx="2037814" cy="1349128"/>
      </dsp:txXfrm>
    </dsp:sp>
    <dsp:sp modelId="{8638560F-09DE-41C5-8982-8FDC621E72E6}">
      <dsp:nvSpPr>
        <dsp:cNvPr id="0" name=""/>
        <dsp:cNvSpPr/>
      </dsp:nvSpPr>
      <dsp:spPr>
        <a:xfrm rot="16219062">
          <a:off x="4126600" y="3514167"/>
          <a:ext cx="36853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95492"/>
            <a:satOff val="9394"/>
            <a:lumOff val="10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132097" y="3615195"/>
        <a:ext cx="25797" cy="286501"/>
      </dsp:txXfrm>
    </dsp:sp>
    <dsp:sp modelId="{E9A49D07-9EE6-44E4-A9C0-CD8FD2EB9FC2}">
      <dsp:nvSpPr>
        <dsp:cNvPr id="0" name=""/>
        <dsp:cNvSpPr/>
      </dsp:nvSpPr>
      <dsp:spPr>
        <a:xfrm>
          <a:off x="2410344" y="3717104"/>
          <a:ext cx="3459780" cy="1800307"/>
        </a:xfrm>
        <a:prstGeom prst="ellipse">
          <a:avLst/>
        </a:prstGeom>
        <a:solidFill>
          <a:schemeClr val="accent2">
            <a:hueOff val="-10395492"/>
            <a:satOff val="9394"/>
            <a:lumOff val="1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Управління з питань захисту прав дітей</a:t>
          </a:r>
          <a:endParaRPr lang="ru-RU" sz="2400" kern="1200"/>
        </a:p>
      </dsp:txBody>
      <dsp:txXfrm>
        <a:off x="2917017" y="3980753"/>
        <a:ext cx="2446434" cy="1273009"/>
      </dsp:txXfrm>
    </dsp:sp>
    <dsp:sp modelId="{279882D0-8B45-4450-976F-7EA98D6E38C5}">
      <dsp:nvSpPr>
        <dsp:cNvPr id="0" name=""/>
        <dsp:cNvSpPr/>
      </dsp:nvSpPr>
      <dsp:spPr>
        <a:xfrm rot="20553978">
          <a:off x="2664209" y="2875463"/>
          <a:ext cx="327071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860655"/>
            <a:satOff val="12526"/>
            <a:lumOff val="1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66463" y="2985662"/>
        <a:ext cx="228950" cy="286501"/>
      </dsp:txXfrm>
    </dsp:sp>
    <dsp:sp modelId="{4875116C-4B32-4F04-BB09-ACA179BF7910}">
      <dsp:nvSpPr>
        <dsp:cNvPr id="0" name=""/>
        <dsp:cNvSpPr/>
      </dsp:nvSpPr>
      <dsp:spPr>
        <a:xfrm>
          <a:off x="0" y="2663950"/>
          <a:ext cx="3420653" cy="1602326"/>
        </a:xfrm>
        <a:prstGeom prst="ellipse">
          <a:avLst/>
        </a:prstGeom>
        <a:solidFill>
          <a:schemeClr val="accent2">
            <a:hueOff val="-13860655"/>
            <a:satOff val="12526"/>
            <a:lumOff val="14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Бюро технічної інвентарізації</a:t>
          </a:r>
          <a:endParaRPr lang="ru-RU" sz="2400" kern="1200"/>
        </a:p>
      </dsp:txBody>
      <dsp:txXfrm>
        <a:off x="500943" y="2898605"/>
        <a:ext cx="2418767" cy="1133016"/>
      </dsp:txXfrm>
    </dsp:sp>
    <dsp:sp modelId="{C8AA0D24-4B74-419E-9485-C59F73D7D1BB}">
      <dsp:nvSpPr>
        <dsp:cNvPr id="0" name=""/>
        <dsp:cNvSpPr/>
      </dsp:nvSpPr>
      <dsp:spPr>
        <a:xfrm rot="1373130">
          <a:off x="2777258" y="1948483"/>
          <a:ext cx="323819" cy="477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781081" y="2025093"/>
        <a:ext cx="226673" cy="286501"/>
      </dsp:txXfrm>
    </dsp:sp>
    <dsp:sp modelId="{B3DE456E-A401-48BC-ACD9-985A7D992854}">
      <dsp:nvSpPr>
        <dsp:cNvPr id="0" name=""/>
        <dsp:cNvSpPr/>
      </dsp:nvSpPr>
      <dsp:spPr>
        <a:xfrm>
          <a:off x="370382" y="935760"/>
          <a:ext cx="3211942" cy="1690103"/>
        </a:xfrm>
        <a:prstGeom prst="ellips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Відділ державного реєсту нерухомого майна</a:t>
          </a:r>
          <a:endParaRPr lang="ru-RU" sz="2400" kern="1200"/>
        </a:p>
      </dsp:txBody>
      <dsp:txXfrm>
        <a:off x="840760" y="1183270"/>
        <a:ext cx="2271186" cy="1195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6B05-D76D-4DAB-B257-A986702B9FA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B581-6A7E-42E9-8531-D1905556E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5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38A247-C871-4761-B8CD-7C1526C90DE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C5385-D97C-4D7A-9895-499FD7C94D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akon3.rada.gov.ua/laws/show/1058-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50-2003-%D0%BF" TargetMode="External"/><Relationship Id="rId2" Type="http://schemas.openxmlformats.org/officeDocument/2006/relationships/hyperlink" Target="http://zakon3.rada.gov.ua/laws/show/1768-1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akon3.rada.gov.ua/laws/show/2402-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Bookman Old Style" pitchFamily="18" charset="0"/>
              </a:rPr>
              <a:t>Соціально-правові аспекти супроводу </a:t>
            </a:r>
            <a:r>
              <a:rPr lang="uk-UA" sz="3600" dirty="0" smtClean="0">
                <a:latin typeface="Bookman Old Style" pitchFamily="18" charset="0"/>
              </a:rPr>
              <a:t>здобувачів освіти </a:t>
            </a:r>
            <a:r>
              <a:rPr lang="uk-UA" sz="3600" dirty="0" smtClean="0">
                <a:latin typeface="Bookman Old Style" pitchFamily="18" charset="0"/>
              </a:rPr>
              <a:t>незахищених категорій  у закладах професійно-технічної освіти в умовах сьогодення 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028" name="Picture 4" descr="https://www.solidarnost.org/netcat_files/1447/1492/soc_zasch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3429000"/>
            <a:ext cx="4536504" cy="3240360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Соціальні виплати дітям-сиротам та дітям, позбавленим </a:t>
            </a:r>
            <a:r>
              <a:rPr lang="uk-UA" sz="3600" b="1" dirty="0" err="1" smtClean="0">
                <a:solidFill>
                  <a:srgbClr val="FFC000"/>
                </a:solidFill>
              </a:rPr>
              <a:t>батьківского</a:t>
            </a:r>
            <a:r>
              <a:rPr lang="uk-UA" sz="3600" b="1" dirty="0" smtClean="0">
                <a:solidFill>
                  <a:srgbClr val="FFC000"/>
                </a:solidFill>
              </a:rPr>
              <a:t> піклування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just"/>
            <a:r>
              <a:rPr lang="uk-UA" dirty="0" smtClean="0"/>
              <a:t>пенсія або допомога у разі втрати годувальника  (</a:t>
            </a:r>
            <a:r>
              <a:rPr lang="uk-UA" dirty="0" smtClean="0">
                <a:solidFill>
                  <a:srgbClr val="FF0000"/>
                </a:solidFill>
              </a:rPr>
              <a:t>примітка</a:t>
            </a:r>
            <a:r>
              <a:rPr lang="uk-UA" dirty="0" smtClean="0"/>
              <a:t>: для дітей-сиріт та осіб з їх числа); </a:t>
            </a:r>
          </a:p>
          <a:p>
            <a:pPr algn="just"/>
            <a:r>
              <a:rPr lang="uk-UA" dirty="0" smtClean="0"/>
              <a:t>одноразова допомога по досягненню 18-річного віку;</a:t>
            </a:r>
          </a:p>
          <a:p>
            <a:pPr algn="just"/>
            <a:r>
              <a:rPr lang="uk-UA" dirty="0" smtClean="0"/>
              <a:t>аліменти  по рішенню суду  (</a:t>
            </a:r>
            <a:r>
              <a:rPr lang="uk-UA" dirty="0" smtClean="0">
                <a:solidFill>
                  <a:srgbClr val="FF0000"/>
                </a:solidFill>
              </a:rPr>
              <a:t>примітка: </a:t>
            </a:r>
            <a:r>
              <a:rPr lang="uk-UA" dirty="0" smtClean="0"/>
              <a:t>для дітей, позбавлених батьківського піклування, та осіб з їх числа);</a:t>
            </a:r>
          </a:p>
          <a:p>
            <a:pPr algn="just"/>
            <a:r>
              <a:rPr lang="uk-UA" dirty="0" smtClean="0"/>
              <a:t>державна допомога на придбання  житла (</a:t>
            </a:r>
            <a:r>
              <a:rPr lang="uk-UA" dirty="0" smtClean="0">
                <a:solidFill>
                  <a:srgbClr val="FF0000"/>
                </a:solidFill>
              </a:rPr>
              <a:t>примітка:</a:t>
            </a:r>
            <a:r>
              <a:rPr lang="uk-UA" dirty="0" smtClean="0"/>
              <a:t> за відсутності власного житла, придатного для проживання)  </a:t>
            </a:r>
          </a:p>
          <a:p>
            <a:pPr algn="just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377991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Діти-сироти та особи з числа дітей-сиріт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дитина-сирота</a:t>
            </a:r>
            <a:r>
              <a:rPr lang="ru-RU" dirty="0" smtClean="0"/>
              <a:t> 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, в </a:t>
            </a:r>
            <a:r>
              <a:rPr lang="ru-RU" dirty="0" err="1" smtClean="0"/>
              <a:t>якої</a:t>
            </a:r>
            <a:r>
              <a:rPr lang="ru-RU" dirty="0" smtClean="0"/>
              <a:t> померли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 батьки  ( </a:t>
            </a:r>
            <a:r>
              <a:rPr lang="ru-RU" dirty="0" smtClean="0">
                <a:solidFill>
                  <a:srgbClr val="FF0000"/>
                </a:solidFill>
              </a:rPr>
              <a:t>прим</a:t>
            </a:r>
            <a:r>
              <a:rPr lang="uk-UA" dirty="0" err="1" smtClean="0">
                <a:solidFill>
                  <a:srgbClr val="FF0000"/>
                </a:solidFill>
              </a:rPr>
              <a:t>ітка</a:t>
            </a:r>
            <a:r>
              <a:rPr lang="uk-UA" dirty="0" smtClean="0"/>
              <a:t>: </a:t>
            </a:r>
            <a:r>
              <a:rPr lang="ru-RU" dirty="0" smtClean="0"/>
              <a:t>особа, яка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до 18 </a:t>
            </a:r>
            <a:r>
              <a:rPr lang="ru-RU" dirty="0" err="1" smtClean="0"/>
              <a:t>років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err="1" smtClean="0">
                <a:solidFill>
                  <a:srgbClr val="FFC000"/>
                </a:solidFill>
              </a:rPr>
              <a:t>Документи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які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підтверджують</a:t>
            </a:r>
            <a:r>
              <a:rPr lang="ru-RU" dirty="0" smtClean="0">
                <a:solidFill>
                  <a:srgbClr val="FFC000"/>
                </a:solidFill>
              </a:rPr>
              <a:t> статус сироти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dirty="0" err="1" smtClean="0"/>
              <a:t>свідоцтво</a:t>
            </a:r>
            <a:r>
              <a:rPr lang="ru-RU" dirty="0" smtClean="0"/>
              <a:t> про смерть кожного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</a:t>
            </a:r>
            <a:r>
              <a:rPr lang="ru-RU" dirty="0" err="1" smtClean="0"/>
              <a:t>виховувала</a:t>
            </a:r>
            <a:r>
              <a:rPr lang="ru-RU" dirty="0" smtClean="0"/>
              <a:t> одинока </a:t>
            </a:r>
            <a:r>
              <a:rPr lang="ru-RU" dirty="0" err="1" smtClean="0"/>
              <a:t>матір</a:t>
            </a:r>
            <a:r>
              <a:rPr lang="ru-RU" dirty="0" smtClean="0"/>
              <a:t>, яка померла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загинула</a:t>
            </a:r>
            <a:r>
              <a:rPr lang="ru-RU" dirty="0" smtClean="0"/>
              <a:t>,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довідка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Витяг</a:t>
            </a:r>
            <a:r>
              <a:rPr lang="ru-RU" dirty="0" smtClean="0"/>
              <a:t>  державного </a:t>
            </a:r>
            <a:r>
              <a:rPr lang="ru-RU" dirty="0" err="1" smtClean="0"/>
              <a:t>реєстру</a:t>
            </a:r>
            <a:r>
              <a:rPr lang="ru-RU" dirty="0" smtClean="0"/>
              <a:t> 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стану   про </a:t>
            </a:r>
            <a:r>
              <a:rPr lang="ru-RU" dirty="0" err="1" smtClean="0"/>
              <a:t>реєстрацію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ч.1 ст. 135 </a:t>
            </a:r>
            <a:r>
              <a:rPr lang="ru-RU" dirty="0" err="1" smtClean="0"/>
              <a:t>Сімейного</a:t>
            </a:r>
            <a:r>
              <a:rPr lang="ru-RU" dirty="0" smtClean="0"/>
              <a:t> кодексу </a:t>
            </a:r>
            <a:r>
              <a:rPr lang="ru-RU" dirty="0" err="1" smtClean="0"/>
              <a:t>України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uk-UA" sz="3600" smtClean="0">
                <a:solidFill>
                  <a:srgbClr val="FFC000"/>
                </a:solidFill>
              </a:rPr>
              <a:t>Пенсія у зв'язку  з  втратою годувальника </a:t>
            </a:r>
            <a:endParaRPr lang="ru-RU" sz="360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273050" indent="-9525" algn="just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ст. 36 Закону </a:t>
            </a:r>
            <a:r>
              <a:rPr lang="ru-RU" u="sng" dirty="0" err="1" smtClean="0">
                <a:hlinkClick r:id="rId2"/>
              </a:rPr>
              <a:t>України</a:t>
            </a:r>
            <a:r>
              <a:rPr lang="ru-RU" u="sng" dirty="0" smtClean="0">
                <a:hlinkClick r:id="rId2"/>
              </a:rPr>
              <a:t> "Про </a:t>
            </a:r>
            <a:r>
              <a:rPr lang="ru-RU" u="sng" dirty="0" err="1" smtClean="0">
                <a:hlinkClick r:id="rId2"/>
              </a:rPr>
              <a:t>загальнообов’язкове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державне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пенсійне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страхування</a:t>
            </a:r>
            <a:r>
              <a:rPr lang="ru-RU" u="sng" dirty="0" smtClean="0">
                <a:hlinkClick r:id="rId2"/>
              </a:rPr>
              <a:t>"</a:t>
            </a:r>
            <a:r>
              <a:rPr lang="ru-RU" dirty="0" smtClean="0"/>
              <a:t> </a:t>
            </a:r>
            <a:r>
              <a:rPr lang="ru-RU" dirty="0" err="1" smtClean="0"/>
              <a:t>пенсія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втратою</a:t>
            </a:r>
            <a:r>
              <a:rPr lang="ru-RU" dirty="0" smtClean="0"/>
              <a:t> </a:t>
            </a:r>
            <a:r>
              <a:rPr lang="ru-RU" dirty="0" err="1" smtClean="0"/>
              <a:t>годувальника</a:t>
            </a:r>
            <a:r>
              <a:rPr lang="ru-RU" dirty="0" smtClean="0"/>
              <a:t> </a:t>
            </a:r>
            <a:r>
              <a:rPr lang="ru-RU" dirty="0" err="1" smtClean="0"/>
              <a:t>непрацездатним</a:t>
            </a:r>
            <a:r>
              <a:rPr lang="ru-RU" dirty="0" smtClean="0"/>
              <a:t> членам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померлого</a:t>
            </a:r>
            <a:r>
              <a:rPr lang="ru-RU" dirty="0" smtClean="0"/>
              <a:t> </a:t>
            </a:r>
            <a:r>
              <a:rPr lang="ru-RU" dirty="0" err="1" smtClean="0"/>
              <a:t>годувальника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утриманні</a:t>
            </a:r>
            <a:r>
              <a:rPr lang="ru-RU" dirty="0" smtClean="0"/>
              <a:t>, за </a:t>
            </a:r>
            <a:r>
              <a:rPr lang="ru-RU" dirty="0" err="1" smtClean="0"/>
              <a:t>наявності</a:t>
            </a:r>
            <a:r>
              <a:rPr lang="ru-RU" dirty="0" smtClean="0"/>
              <a:t> в </a:t>
            </a:r>
            <a:r>
              <a:rPr lang="ru-RU" dirty="0" err="1" smtClean="0"/>
              <a:t>годувальника</a:t>
            </a:r>
            <a:r>
              <a:rPr lang="ru-RU" dirty="0" smtClean="0"/>
              <a:t> на день </a:t>
            </a:r>
            <a:r>
              <a:rPr lang="ru-RU" dirty="0" err="1" smtClean="0"/>
              <a:t>смерті</a:t>
            </a:r>
            <a:r>
              <a:rPr lang="ru-RU" dirty="0" smtClean="0"/>
              <a:t>  </a:t>
            </a:r>
            <a:r>
              <a:rPr lang="ru-RU" dirty="0" err="1" smtClean="0"/>
              <a:t>необхідного</a:t>
            </a:r>
            <a:r>
              <a:rPr lang="ru-RU" dirty="0" smtClean="0"/>
              <a:t> страхового стажу</a:t>
            </a:r>
            <a:endParaRPr lang="ru-RU" dirty="0"/>
          </a:p>
        </p:txBody>
      </p:sp>
      <p:pic>
        <p:nvPicPr>
          <p:cNvPr id="3074" name="Picture 2" descr="C:\Users\kuku\Downloads\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7362825" cy="29249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3600" smtClean="0">
                <a:solidFill>
                  <a:srgbClr val="FFC000"/>
                </a:solidFill>
              </a:rPr>
              <a:t>Пенсія у зв'язку з втратою годувальника</a:t>
            </a:r>
            <a:endParaRPr lang="ru-RU" sz="360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uk-UA" b="1" u="sng" dirty="0" smtClean="0">
                <a:solidFill>
                  <a:schemeClr val="accent3"/>
                </a:solidFill>
              </a:rPr>
              <a:t>МАЮТЬ ПРАВО звернутися до УПФ:</a:t>
            </a:r>
            <a:endParaRPr lang="ru-RU" b="1" u="sng" dirty="0" smtClean="0">
              <a:solidFill>
                <a:schemeClr val="accent3"/>
              </a:solidFill>
            </a:endParaRPr>
          </a:p>
          <a:p>
            <a:pPr algn="just"/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втратили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та </a:t>
            </a:r>
            <a:r>
              <a:rPr lang="ru-RU" dirty="0" err="1" smtClean="0"/>
              <a:t>навчаються</a:t>
            </a:r>
            <a:r>
              <a:rPr lang="ru-RU" dirty="0" smtClean="0"/>
              <a:t> за денною формою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загальноосвітніх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закладах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професійно-технічних</a:t>
            </a:r>
            <a:r>
              <a:rPr lang="ru-RU" dirty="0" smtClean="0"/>
              <a:t>,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закладах, — до </a:t>
            </a:r>
            <a:r>
              <a:rPr lang="ru-RU" dirty="0" err="1" smtClean="0"/>
              <a:t>закінчення</a:t>
            </a:r>
            <a:r>
              <a:rPr lang="ru-RU" dirty="0" smtClean="0"/>
              <a:t> такими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довше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до </a:t>
            </a:r>
            <a:r>
              <a:rPr lang="ru-RU" dirty="0" err="1" smtClean="0"/>
              <a:t>досягнення</a:t>
            </a:r>
            <a:r>
              <a:rPr lang="ru-RU" dirty="0" smtClean="0"/>
              <a:t> ними 23 </a:t>
            </a:r>
            <a:r>
              <a:rPr lang="ru-RU" dirty="0" err="1" smtClean="0"/>
              <a:t>років</a:t>
            </a:r>
            <a:r>
              <a:rPr lang="ru-RU" dirty="0" smtClean="0"/>
              <a:t>;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діти-сироти</a:t>
            </a:r>
            <a:r>
              <a:rPr lang="ru-RU" dirty="0" smtClean="0"/>
              <a:t> — до </a:t>
            </a:r>
            <a:r>
              <a:rPr lang="ru-RU" dirty="0" err="1" smtClean="0"/>
              <a:t>досягнення</a:t>
            </a:r>
            <a:r>
              <a:rPr lang="ru-RU" dirty="0" smtClean="0"/>
              <a:t> ними 23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навчаються</a:t>
            </a:r>
            <a:r>
              <a:rPr lang="ru-RU" dirty="0" smtClean="0"/>
              <a:t> вони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Перелік документів для оформлення пенсії у разі втрати годувальника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паспорт </a:t>
            </a:r>
            <a:r>
              <a:rPr lang="ru-RU" dirty="0" err="1" smtClean="0"/>
              <a:t>заявника</a:t>
            </a:r>
            <a:r>
              <a:rPr lang="ru-RU" dirty="0" smtClean="0"/>
              <a:t>;</a:t>
            </a:r>
          </a:p>
          <a:p>
            <a:r>
              <a:rPr lang="uk-UA" dirty="0" smtClean="0"/>
              <a:t>картка платника податків;  </a:t>
            </a:r>
            <a:endParaRPr lang="ru-RU" dirty="0" smtClean="0"/>
          </a:p>
          <a:p>
            <a:r>
              <a:rPr lang="ru-RU" dirty="0" err="1" smtClean="0"/>
              <a:t>свідоцтво</a:t>
            </a:r>
            <a:r>
              <a:rPr lang="ru-RU" dirty="0" smtClean="0"/>
              <a:t> про смерть </a:t>
            </a:r>
            <a:r>
              <a:rPr lang="ru-RU" dirty="0" err="1" smtClean="0"/>
              <a:t>годувальника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документ,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підтвердити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годувальника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трудовий</a:t>
            </a:r>
            <a:r>
              <a:rPr lang="ru-RU" dirty="0" smtClean="0"/>
              <a:t> стаж;</a:t>
            </a:r>
          </a:p>
          <a:p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підтвердити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заявник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померлим</a:t>
            </a:r>
            <a:r>
              <a:rPr lang="ru-RU" dirty="0" smtClean="0"/>
              <a:t> у </a:t>
            </a:r>
            <a:r>
              <a:rPr lang="ru-RU" dirty="0" err="1" smtClean="0"/>
              <a:t>родинних</a:t>
            </a:r>
            <a:r>
              <a:rPr lang="ru-RU" dirty="0" smtClean="0"/>
              <a:t> </a:t>
            </a:r>
            <a:r>
              <a:rPr lang="ru-RU" dirty="0" err="1" smtClean="0"/>
              <a:t>зв'язках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довідку</a:t>
            </a:r>
            <a:r>
              <a:rPr lang="ru-RU" dirty="0" smtClean="0"/>
              <a:t> про форму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r>
              <a:rPr lang="uk-UA" dirty="0" smtClean="0"/>
              <a:t>банківські реквізити пенсійної картки заявника.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19675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936104"/>
          </a:xfrm>
        </p:spPr>
        <p:txBody>
          <a:bodyPr>
            <a:noAutofit/>
          </a:bodyPr>
          <a:lstStyle/>
          <a:p>
            <a:pPr algn="ctr">
              <a:tabLst>
                <a:tab pos="4757738" algn="l"/>
                <a:tab pos="5022850" algn="l"/>
              </a:tabLst>
            </a:pPr>
            <a:r>
              <a:rPr lang="uk-UA" sz="3600" u="sng" dirty="0" smtClean="0">
                <a:solidFill>
                  <a:srgbClr val="FFC000"/>
                </a:solidFill>
                <a:latin typeface="Cambria" pitchFamily="18" charset="0"/>
              </a:rPr>
              <a:t>Соціальна допомога у зв'язку </a:t>
            </a:r>
            <a:br>
              <a:rPr lang="uk-UA" sz="3600" u="sng" dirty="0" smtClean="0">
                <a:solidFill>
                  <a:srgbClr val="FFC000"/>
                </a:solidFill>
                <a:latin typeface="Cambria" pitchFamily="18" charset="0"/>
              </a:rPr>
            </a:br>
            <a:r>
              <a:rPr lang="uk-UA" sz="3600" u="sng" dirty="0" smtClean="0">
                <a:solidFill>
                  <a:srgbClr val="FFC000"/>
                </a:solidFill>
                <a:latin typeface="Cambria" pitchFamily="18" charset="0"/>
              </a:rPr>
              <a:t>з втратою годувальника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just">
              <a:buNone/>
            </a:pPr>
            <a:r>
              <a:rPr lang="uk-UA" sz="2800" dirty="0" smtClean="0">
                <a:latin typeface="Cambria" pitchFamily="18" charset="0"/>
              </a:rPr>
              <a:t>       Постанова Кабінету Міністрів України № 261 від 02.04.2005 року зі змінами від 18.08.2017 року про «Порядок призначення і виплати державної соціальної допомоги, які не мають права на пенсію…» 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Cambria" pitchFamily="18" charset="0"/>
              </a:rPr>
              <a:t>      Примітка : </a:t>
            </a:r>
            <a:r>
              <a:rPr lang="uk-UA" sz="2800" dirty="0" smtClean="0">
                <a:latin typeface="Cambria" pitchFamily="18" charset="0"/>
              </a:rPr>
              <a:t>потрібно звертатися до Управління соціального захисту населення</a:t>
            </a:r>
            <a:br>
              <a:rPr lang="uk-UA" sz="2800" dirty="0" smtClean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2049" name="Picture 1" descr="C:\Users\kuku\Downloads\зах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79263"/>
            <a:ext cx="4824536" cy="21180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Перелік документів необхідних для оформлення допомоги у зв'язку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з втратою годувальника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паспорт </a:t>
            </a:r>
            <a:r>
              <a:rPr lang="ru-RU" dirty="0" err="1" smtClean="0"/>
              <a:t>заявника</a:t>
            </a:r>
            <a:r>
              <a:rPr lang="ru-RU" dirty="0" smtClean="0"/>
              <a:t>;</a:t>
            </a:r>
          </a:p>
          <a:p>
            <a:r>
              <a:rPr lang="uk-UA" dirty="0" smtClean="0"/>
              <a:t>картка платника податків;  </a:t>
            </a:r>
          </a:p>
          <a:p>
            <a:r>
              <a:rPr lang="uk-UA" dirty="0" smtClean="0"/>
              <a:t>довідка з місця реєстрації (форма №13);</a:t>
            </a:r>
            <a:endParaRPr lang="ru-RU" dirty="0" smtClean="0"/>
          </a:p>
          <a:p>
            <a:r>
              <a:rPr lang="ru-RU" dirty="0" err="1" smtClean="0"/>
              <a:t>свідоцтво</a:t>
            </a:r>
            <a:r>
              <a:rPr lang="ru-RU" dirty="0" smtClean="0"/>
              <a:t> про смерть </a:t>
            </a:r>
            <a:r>
              <a:rPr lang="ru-RU" dirty="0" err="1" smtClean="0"/>
              <a:t>годувальника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довідка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пенсійного</a:t>
            </a:r>
            <a:r>
              <a:rPr lang="ru-RU" dirty="0" smtClean="0"/>
              <a:t> фонду,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померлого</a:t>
            </a:r>
            <a:r>
              <a:rPr lang="ru-RU" dirty="0" smtClean="0"/>
              <a:t> </a:t>
            </a:r>
            <a:r>
              <a:rPr lang="ru-RU" dirty="0" err="1" smtClean="0"/>
              <a:t>годувавальника</a:t>
            </a:r>
            <a:r>
              <a:rPr lang="ru-RU" dirty="0" smtClean="0"/>
              <a:t> </a:t>
            </a:r>
            <a:r>
              <a:rPr lang="ru-RU" dirty="0" err="1" smtClean="0"/>
              <a:t>відсутній</a:t>
            </a:r>
            <a:r>
              <a:rPr lang="ru-RU" dirty="0" smtClean="0"/>
              <a:t>  </a:t>
            </a:r>
            <a:r>
              <a:rPr lang="ru-RU" dirty="0" err="1" smtClean="0"/>
              <a:t>страховий</a:t>
            </a:r>
            <a:r>
              <a:rPr lang="ru-RU" dirty="0" smtClean="0"/>
              <a:t> стаж;</a:t>
            </a:r>
          </a:p>
          <a:p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підтвердити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заявник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померлим</a:t>
            </a:r>
            <a:r>
              <a:rPr lang="ru-RU" dirty="0" smtClean="0"/>
              <a:t> у </a:t>
            </a:r>
            <a:r>
              <a:rPr lang="ru-RU" dirty="0" err="1" smtClean="0"/>
              <a:t>родинних</a:t>
            </a:r>
            <a:r>
              <a:rPr lang="ru-RU" dirty="0" smtClean="0"/>
              <a:t> </a:t>
            </a:r>
            <a:r>
              <a:rPr lang="ru-RU" dirty="0" err="1" smtClean="0"/>
              <a:t>зв'язках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довідку</a:t>
            </a:r>
            <a:r>
              <a:rPr lang="ru-RU" dirty="0" smtClean="0"/>
              <a:t> про форму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r>
              <a:rPr lang="uk-UA" dirty="0" smtClean="0"/>
              <a:t>банківські реквізити пенсійної картки заявника;</a:t>
            </a:r>
          </a:p>
          <a:p>
            <a:pPr>
              <a:buNone/>
            </a:pPr>
            <a:r>
              <a:rPr lang="uk-UA" u="sng" dirty="0" smtClean="0">
                <a:solidFill>
                  <a:srgbClr val="FF0000"/>
                </a:solidFill>
              </a:rPr>
              <a:t>Примітка</a:t>
            </a:r>
            <a:r>
              <a:rPr lang="uk-UA" dirty="0" smtClean="0"/>
              <a:t> : для неповнолітніх учнів потрібен наказ освітнього закладу про взяття під опіку, документи опікуна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588" y="0"/>
            <a:ext cx="323441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Інші соціальні виплати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Одноразова допомога дітям-сиротам та дітям, позбавленим батьківського піклування після досягнення </a:t>
            </a:r>
            <a:r>
              <a:rPr lang="uk-UA" dirty="0" smtClean="0">
                <a:solidFill>
                  <a:srgbClr val="FF0000"/>
                </a:solidFill>
              </a:rPr>
              <a:t>18-річного віку </a:t>
            </a:r>
            <a:r>
              <a:rPr lang="uk-UA" dirty="0" smtClean="0"/>
              <a:t>– відповідно до Постанови Кабінету Міністрів України від 25.08.2005 року №823;</a:t>
            </a:r>
          </a:p>
          <a:p>
            <a:r>
              <a:rPr lang="ru-RU" dirty="0" smtClean="0"/>
              <a:t>Одноразова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дітям-сиротам</a:t>
            </a:r>
            <a:r>
              <a:rPr lang="ru-RU" dirty="0" smtClean="0"/>
              <a:t> та </a:t>
            </a:r>
            <a:r>
              <a:rPr lang="ru-RU" dirty="0" err="1" smtClean="0"/>
              <a:t>дітям</a:t>
            </a:r>
            <a:r>
              <a:rPr lang="ru-RU" dirty="0" smtClean="0"/>
              <a:t>, </a:t>
            </a:r>
            <a:r>
              <a:rPr lang="ru-RU" dirty="0" err="1" smtClean="0"/>
              <a:t>позбавленим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перебувапли</a:t>
            </a:r>
            <a:r>
              <a:rPr lang="ru-RU" dirty="0" smtClean="0"/>
              <a:t> в </a:t>
            </a:r>
            <a:r>
              <a:rPr lang="ru-RU" dirty="0" err="1" smtClean="0"/>
              <a:t>закладі</a:t>
            </a:r>
            <a:r>
              <a:rPr lang="ru-RU" dirty="0" smtClean="0"/>
              <a:t> на </a:t>
            </a:r>
            <a:r>
              <a:rPr lang="ru-RU" dirty="0" err="1" smtClean="0"/>
              <a:t>повному</a:t>
            </a:r>
            <a:r>
              <a:rPr lang="ru-RU" dirty="0" smtClean="0"/>
              <a:t> державному </a:t>
            </a:r>
            <a:r>
              <a:rPr lang="ru-RU" dirty="0" err="1" smtClean="0"/>
              <a:t>забезпеченні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працевлаштуванні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підпункту</a:t>
            </a:r>
            <a:r>
              <a:rPr lang="ru-RU" dirty="0" smtClean="0"/>
              <a:t> 4 та 5 пункту 13 постанови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05.04.94 № 226 «Про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та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дітей-сиріт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позбавлених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»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986" y="4149080"/>
            <a:ext cx="21739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Житлові права дітей-сиріт; дітей, позбавлених батьківського піклування та осіб з їх числа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mtClean="0"/>
              <a:t>Закон України </a:t>
            </a:r>
            <a:r>
              <a:rPr lang="ru-RU" u="sng" smtClean="0"/>
              <a:t>«Про </a:t>
            </a:r>
            <a:r>
              <a:rPr lang="ru-RU" u="sng" err="1" smtClean="0"/>
              <a:t>забезпечення</a:t>
            </a:r>
            <a:r>
              <a:rPr lang="ru-RU" u="sng" smtClean="0"/>
              <a:t> </a:t>
            </a:r>
            <a:r>
              <a:rPr lang="ru-RU" u="sng" err="1" smtClean="0"/>
              <a:t>організаційно-правових</a:t>
            </a:r>
            <a:r>
              <a:rPr lang="ru-RU" u="sng" smtClean="0"/>
              <a:t> умов </a:t>
            </a:r>
            <a:r>
              <a:rPr lang="ru-RU" u="sng" err="1" smtClean="0"/>
              <a:t>соціального</a:t>
            </a:r>
            <a:r>
              <a:rPr lang="ru-RU" u="sng" smtClean="0"/>
              <a:t> </a:t>
            </a:r>
            <a:r>
              <a:rPr lang="ru-RU" u="sng" err="1" smtClean="0"/>
              <a:t>захисту</a:t>
            </a:r>
            <a:r>
              <a:rPr lang="ru-RU" u="sng" smtClean="0"/>
              <a:t> </a:t>
            </a:r>
            <a:r>
              <a:rPr lang="ru-RU" u="sng" err="1" smtClean="0"/>
              <a:t>дітей-сиріт</a:t>
            </a:r>
            <a:r>
              <a:rPr lang="ru-RU" u="sng" smtClean="0"/>
              <a:t>  та дітей, </a:t>
            </a:r>
            <a:r>
              <a:rPr lang="ru-RU" u="sng" err="1" smtClean="0"/>
              <a:t>позбавлених</a:t>
            </a:r>
            <a:r>
              <a:rPr lang="ru-RU" u="sng" smtClean="0"/>
              <a:t> </a:t>
            </a:r>
            <a:r>
              <a:rPr lang="ru-RU" u="sng" err="1" smtClean="0"/>
              <a:t>батьківського</a:t>
            </a:r>
            <a:r>
              <a:rPr lang="ru-RU" u="sng" smtClean="0"/>
              <a:t> </a:t>
            </a:r>
            <a:r>
              <a:rPr lang="ru-RU" u="sng" err="1" smtClean="0"/>
              <a:t>піклування</a:t>
            </a:r>
            <a:r>
              <a:rPr lang="ru-RU" u="sng" smtClean="0"/>
              <a:t>» </a:t>
            </a:r>
            <a:r>
              <a:rPr lang="ru-RU" err="1" smtClean="0"/>
              <a:t>встановлює</a:t>
            </a:r>
            <a:r>
              <a:rPr lang="ru-RU" smtClean="0"/>
              <a:t> два </a:t>
            </a:r>
            <a:r>
              <a:rPr lang="ru-RU" err="1" smtClean="0"/>
              <a:t>напрями</a:t>
            </a:r>
            <a:r>
              <a:rPr lang="ru-RU" smtClean="0"/>
              <a:t> </a:t>
            </a:r>
            <a:r>
              <a:rPr lang="ru-RU" err="1" smtClean="0"/>
              <a:t>захисту</a:t>
            </a:r>
            <a:r>
              <a:rPr lang="ru-RU" smtClean="0"/>
              <a:t> </a:t>
            </a:r>
            <a:r>
              <a:rPr lang="ru-RU" err="1" smtClean="0"/>
              <a:t>житлових</a:t>
            </a:r>
            <a:r>
              <a:rPr lang="ru-RU" smtClean="0"/>
              <a:t> прав дітей </a:t>
            </a:r>
            <a:r>
              <a:rPr lang="ru-RU" err="1" smtClean="0"/>
              <a:t>зазначених</a:t>
            </a:r>
            <a:r>
              <a:rPr lang="ru-RU" smtClean="0"/>
              <a:t> </a:t>
            </a:r>
            <a:r>
              <a:rPr lang="ru-RU" err="1" smtClean="0"/>
              <a:t>категорій</a:t>
            </a:r>
            <a:r>
              <a:rPr lang="ru-RU" smtClean="0"/>
              <a:t>, а </a:t>
            </a:r>
            <a:r>
              <a:rPr lang="ru-RU" err="1" smtClean="0"/>
              <a:t>саме</a:t>
            </a:r>
            <a:r>
              <a:rPr lang="ru-RU" smtClean="0"/>
              <a:t>:</a:t>
            </a:r>
          </a:p>
          <a:p>
            <a:pPr fontAlgn="base"/>
            <a:endParaRPr lang="uk-UA" smtClean="0"/>
          </a:p>
          <a:p>
            <a:pPr fontAlgn="base"/>
            <a:endParaRPr lang="uk-UA" smtClean="0"/>
          </a:p>
          <a:p>
            <a:pPr fontAlgn="base"/>
            <a:endParaRPr lang="uk-UA" smtClean="0"/>
          </a:p>
          <a:p>
            <a:pPr fontAlgn="base"/>
            <a:endParaRPr lang="ru-RU" smtClean="0"/>
          </a:p>
          <a:p>
            <a:pPr fontAlgn="base"/>
            <a:r>
              <a:rPr lang="ru-RU" smtClean="0"/>
              <a:t>1) </a:t>
            </a:r>
            <a:r>
              <a:rPr lang="ru-RU" err="1" smtClean="0"/>
              <a:t>збереження</a:t>
            </a:r>
            <a:r>
              <a:rPr lang="ru-RU" smtClean="0"/>
              <a:t> </a:t>
            </a:r>
            <a:r>
              <a:rPr lang="ru-RU" err="1" smtClean="0"/>
              <a:t>житла</a:t>
            </a:r>
            <a:r>
              <a:rPr lang="ru-RU" smtClean="0"/>
              <a:t>, яке </a:t>
            </a:r>
            <a:r>
              <a:rPr lang="ru-RU" err="1" smtClean="0"/>
              <a:t>вже</a:t>
            </a:r>
            <a:r>
              <a:rPr lang="ru-RU" smtClean="0"/>
              <a:t> </a:t>
            </a:r>
            <a:r>
              <a:rPr lang="ru-RU" err="1" smtClean="0"/>
              <a:t>належить</a:t>
            </a:r>
            <a:r>
              <a:rPr lang="ru-RU" smtClean="0"/>
              <a:t> </a:t>
            </a:r>
            <a:r>
              <a:rPr lang="ru-RU" err="1" smtClean="0"/>
              <a:t>їм</a:t>
            </a:r>
            <a:r>
              <a:rPr lang="ru-RU" smtClean="0"/>
              <a:t> на правах </a:t>
            </a:r>
            <a:r>
              <a:rPr lang="ru-RU" err="1" smtClean="0"/>
              <a:t>власності</a:t>
            </a:r>
            <a:r>
              <a:rPr lang="ru-RU" smtClean="0"/>
              <a:t> </a:t>
            </a:r>
            <a:r>
              <a:rPr lang="ru-RU" err="1" smtClean="0"/>
              <a:t>або</a:t>
            </a:r>
            <a:r>
              <a:rPr lang="ru-RU" smtClean="0"/>
              <a:t> на правах </a:t>
            </a:r>
            <a:r>
              <a:rPr lang="ru-RU" err="1" smtClean="0"/>
              <a:t>користування</a:t>
            </a:r>
            <a:r>
              <a:rPr lang="ru-RU" smtClean="0"/>
              <a:t>;</a:t>
            </a:r>
            <a:br>
              <a:rPr lang="ru-RU" smtClean="0"/>
            </a:br>
            <a:endParaRPr lang="ru-RU" smtClean="0"/>
          </a:p>
          <a:p>
            <a:pPr fontAlgn="base"/>
            <a:r>
              <a:rPr lang="ru-RU" smtClean="0"/>
              <a:t>2) </a:t>
            </a:r>
            <a:r>
              <a:rPr lang="ru-RU" err="1" smtClean="0"/>
              <a:t>надання</a:t>
            </a:r>
            <a:r>
              <a:rPr lang="ru-RU" smtClean="0"/>
              <a:t> нового </a:t>
            </a:r>
            <a:r>
              <a:rPr lang="ru-RU" err="1" smtClean="0"/>
              <a:t>житлового</a:t>
            </a:r>
            <a:r>
              <a:rPr lang="ru-RU" smtClean="0"/>
              <a:t> </a:t>
            </a:r>
            <a:r>
              <a:rPr lang="ru-RU" err="1" smtClean="0"/>
              <a:t>приміщення</a:t>
            </a:r>
            <a:r>
              <a:rPr lang="ru-RU" smtClean="0"/>
              <a:t>.</a:t>
            </a:r>
          </a:p>
          <a:p>
            <a:endParaRPr lang="ru-RU"/>
          </a:p>
        </p:txBody>
      </p:sp>
      <p:pic>
        <p:nvPicPr>
          <p:cNvPr id="5" name="Picture 2" descr="C:\Users\kuku\Downloads\жит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680520" cy="25576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Збереження житла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над </a:t>
            </a:r>
            <a:r>
              <a:rPr lang="ru-RU" dirty="0" err="1" smtClean="0"/>
              <a:t>майном</a:t>
            </a:r>
            <a:r>
              <a:rPr lang="ru-RU" dirty="0" smtClean="0"/>
              <a:t> (</a:t>
            </a:r>
            <a:r>
              <a:rPr lang="ru-RU" dirty="0" err="1" smtClean="0"/>
              <a:t>рішення</a:t>
            </a:r>
            <a:r>
              <a:rPr lang="ru-RU" dirty="0" smtClean="0"/>
              <a:t> 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заборони на </a:t>
            </a:r>
            <a:r>
              <a:rPr lang="ru-RU" dirty="0" err="1" smtClean="0"/>
              <a:t>відчуження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 (</a:t>
            </a:r>
            <a:r>
              <a:rPr lang="ru-RU" dirty="0" err="1" smtClean="0"/>
              <a:t>рішення</a:t>
            </a:r>
            <a:r>
              <a:rPr lang="ru-RU" dirty="0" smtClean="0"/>
              <a:t> суду)</a:t>
            </a:r>
          </a:p>
          <a:p>
            <a:r>
              <a:rPr lang="ru-RU" dirty="0" err="1" smtClean="0"/>
              <a:t>Укладення</a:t>
            </a:r>
            <a:r>
              <a:rPr lang="ru-RU" dirty="0" smtClean="0"/>
              <a:t> договору про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 (Постанова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        № 866 </a:t>
            </a:r>
            <a:r>
              <a:rPr lang="ru-RU" dirty="0" err="1" smtClean="0"/>
              <a:t>від</a:t>
            </a:r>
            <a:r>
              <a:rPr lang="ru-RU" dirty="0" smtClean="0"/>
              <a:t> 24.09.2008 «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та </a:t>
            </a:r>
            <a:r>
              <a:rPr lang="ru-RU" dirty="0" err="1" smtClean="0"/>
              <a:t>піклування</a:t>
            </a:r>
            <a:r>
              <a:rPr lang="ru-RU" dirty="0" smtClean="0"/>
              <a:t>, </a:t>
            </a:r>
            <a:r>
              <a:rPr lang="ru-RU" dirty="0" err="1" smtClean="0"/>
              <a:t>пов’язаної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 прав </a:t>
            </a:r>
            <a:r>
              <a:rPr lang="ru-RU" dirty="0" err="1" smtClean="0"/>
              <a:t>дитини</a:t>
            </a:r>
            <a:r>
              <a:rPr lang="ru-RU" dirty="0" smtClean="0"/>
              <a:t>»)</a:t>
            </a:r>
          </a:p>
        </p:txBody>
      </p:sp>
      <p:pic>
        <p:nvPicPr>
          <p:cNvPr id="8" name="Picture 2" descr="C:\Users\kuku\Downloads\заб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99438"/>
            <a:ext cx="5040560" cy="24585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>
                <a:solidFill>
                  <a:srgbClr val="FFC000"/>
                </a:solidFill>
                <a:latin typeface="Bookman Old Style" pitchFamily="18" charset="0"/>
              </a:rPr>
              <a:t>Із Закону України </a:t>
            </a:r>
            <a:endParaRPr lang="ru-RU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терміну</a:t>
            </a:r>
            <a:r>
              <a:rPr lang="ru-RU" sz="2400" dirty="0" smtClean="0"/>
              <a:t> „</a:t>
            </a:r>
            <a:r>
              <a:rPr lang="ru-RU" sz="2400" dirty="0" err="1" smtClean="0"/>
              <a:t>соціальний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супровід</a:t>
            </a:r>
            <a:r>
              <a:rPr lang="ru-RU" sz="2400" dirty="0" smtClean="0"/>
              <a:t>”, як виду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smtClean="0"/>
              <a:t>, </a:t>
            </a:r>
            <a:r>
              <a:rPr lang="uk-UA" sz="2400" smtClean="0"/>
              <a:t>зазначено</a:t>
            </a:r>
            <a:r>
              <a:rPr lang="ru-RU" sz="2400" smtClean="0"/>
              <a:t> </a:t>
            </a:r>
            <a:r>
              <a:rPr lang="ru-RU" sz="2400" dirty="0" smtClean="0"/>
              <a:t>у Законах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„Про </a:t>
            </a:r>
            <a:r>
              <a:rPr lang="ru-RU" sz="2400" dirty="0" err="1" smtClean="0"/>
              <a:t>соціальну</a:t>
            </a:r>
            <a:r>
              <a:rPr lang="ru-RU" sz="2400" dirty="0" smtClean="0"/>
              <a:t> роботу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сім’ями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дітьми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молоддю</a:t>
            </a:r>
            <a:r>
              <a:rPr lang="ru-RU" sz="2400" dirty="0" smtClean="0"/>
              <a:t>” </a:t>
            </a:r>
            <a:r>
              <a:rPr lang="ru-RU" sz="2400" dirty="0" err="1" smtClean="0"/>
              <a:t>та</a:t>
            </a:r>
            <a:r>
              <a:rPr lang="ru-RU" sz="2400" dirty="0" smtClean="0"/>
              <a:t> „Про 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  </a:t>
            </a:r>
            <a:r>
              <a:rPr lang="ru-RU" sz="2400" dirty="0" err="1" smtClean="0"/>
              <a:t>організаційно-правових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дітей-сиріт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позбавлених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піклування</a:t>
            </a:r>
            <a:r>
              <a:rPr lang="ru-RU" sz="2400" dirty="0" smtClean="0"/>
              <a:t>”. </a:t>
            </a:r>
          </a:p>
          <a:p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законів</a:t>
            </a:r>
            <a:r>
              <a:rPr lang="ru-RU" sz="2400" dirty="0" smtClean="0"/>
              <a:t>: </a:t>
            </a:r>
            <a:r>
              <a:rPr lang="ru-RU" sz="2400" dirty="0" err="1" smtClean="0"/>
              <a:t>соціальний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супровід</a:t>
            </a:r>
            <a:r>
              <a:rPr lang="ru-RU" sz="2400" dirty="0" smtClean="0"/>
              <a:t> – вид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спрямованої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опіки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 та патронажу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незахищених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C:\Users\kuku\Downloads\патрон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4824536" cy="20608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ku\Downloads\чорно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41168"/>
            <a:ext cx="5976664" cy="17281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pPr algn="ctr"/>
            <a:r>
              <a:rPr lang="ru-RU" sz="4400" b="1" smtClean="0">
                <a:solidFill>
                  <a:srgbClr val="FFC000"/>
                </a:solidFill>
              </a:rPr>
              <a:t/>
            </a:r>
            <a:br>
              <a:rPr lang="ru-RU" sz="4400" b="1" smtClean="0">
                <a:solidFill>
                  <a:srgbClr val="FFC000"/>
                </a:solidFill>
              </a:rPr>
            </a:br>
            <a:r>
              <a:rPr lang="ru-RU" sz="3600" b="1" smtClean="0">
                <a:solidFill>
                  <a:srgbClr val="FFC000"/>
                </a:solidFill>
              </a:rPr>
              <a:t>Законодавчі документи щодо квартирного обліку</a:t>
            </a:r>
            <a:endParaRPr lang="ru-RU" sz="360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Стаття</a:t>
            </a:r>
            <a:r>
              <a:rPr lang="ru-RU" dirty="0" smtClean="0"/>
              <a:t> 39 п.2 </a:t>
            </a:r>
            <a:r>
              <a:rPr lang="ru-RU" dirty="0" err="1" smtClean="0"/>
              <a:t>Житловий</a:t>
            </a:r>
            <a:r>
              <a:rPr lang="ru-RU" dirty="0" smtClean="0"/>
              <a:t> кодекс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Стаття</a:t>
            </a:r>
            <a:r>
              <a:rPr lang="ru-RU" dirty="0" smtClean="0"/>
              <a:t> 32, 33 Закону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організаційно-правових</a:t>
            </a:r>
            <a:r>
              <a:rPr lang="ru-RU" dirty="0" smtClean="0"/>
              <a:t>  умов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дітей-сиріт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позбавлених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«Правила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умов,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жилих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РСР», </a:t>
            </a:r>
            <a:r>
              <a:rPr lang="ru-RU" dirty="0" err="1" smtClean="0"/>
              <a:t>затверджених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 Ради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Республіканської</a:t>
            </a:r>
            <a:r>
              <a:rPr lang="ru-RU" dirty="0" smtClean="0"/>
              <a:t> Ради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спілок</a:t>
            </a:r>
            <a:r>
              <a:rPr lang="ru-RU" dirty="0" smtClean="0"/>
              <a:t> № 470 </a:t>
            </a:r>
            <a:r>
              <a:rPr lang="ru-RU" dirty="0" err="1" smtClean="0"/>
              <a:t>від</a:t>
            </a:r>
            <a:r>
              <a:rPr lang="ru-RU" dirty="0" smtClean="0"/>
              <a:t> 11.12.1984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122912" cy="136815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Перелік документів для взяття на квартирний облік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44824"/>
            <a:ext cx="6995120" cy="44797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довідка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про склад </a:t>
            </a:r>
            <a:r>
              <a:rPr lang="ru-RU" dirty="0" err="1" smtClean="0"/>
              <a:t>сім</a:t>
            </a:r>
            <a:r>
              <a:rPr lang="el-GR" dirty="0" smtClean="0"/>
              <a:t>΄</a:t>
            </a:r>
            <a:r>
              <a:rPr lang="ru-RU" dirty="0" err="1" smtClean="0"/>
              <a:t>ї</a:t>
            </a:r>
            <a:r>
              <a:rPr lang="ru-RU" dirty="0" smtClean="0"/>
              <a:t> та </a:t>
            </a:r>
            <a:r>
              <a:rPr lang="ru-RU" dirty="0" err="1" smtClean="0"/>
              <a:t>реєстрацію</a:t>
            </a:r>
            <a:r>
              <a:rPr lang="ru-RU" dirty="0" smtClean="0"/>
              <a:t> (форма 3); </a:t>
            </a:r>
          </a:p>
          <a:p>
            <a:r>
              <a:rPr lang="ru-RU" dirty="0" err="1" smtClean="0"/>
              <a:t>довідка</a:t>
            </a:r>
            <a:r>
              <a:rPr lang="ru-RU" dirty="0" smtClean="0"/>
              <a:t> з ОКП </a:t>
            </a:r>
            <a:r>
              <a:rPr lang="ru-RU" dirty="0" smtClean="0"/>
              <a:t>«Бюро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інвентаризації</a:t>
            </a:r>
            <a:r>
              <a:rPr lang="ru-RU" dirty="0" smtClean="0"/>
              <a:t>» про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приватного </a:t>
            </a:r>
            <a:r>
              <a:rPr lang="ru-RU" dirty="0" err="1" smtClean="0"/>
              <a:t>житла</a:t>
            </a:r>
            <a:r>
              <a:rPr lang="ru-RU" dirty="0" smtClean="0"/>
              <a:t>;</a:t>
            </a:r>
          </a:p>
          <a:p>
            <a:r>
              <a:rPr lang="uk-UA" dirty="0" smtClean="0"/>
              <a:t>витяг з державного реєстру речових прав на нерухоме майно;</a:t>
            </a:r>
            <a:endParaRPr lang="ru-RU" dirty="0" smtClean="0"/>
          </a:p>
          <a:p>
            <a:r>
              <a:rPr lang="ru-RU" dirty="0" smtClean="0"/>
              <a:t>акт </a:t>
            </a:r>
            <a:r>
              <a:rPr lang="ru-RU" dirty="0" err="1" smtClean="0"/>
              <a:t>обстеження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</a:t>
            </a:r>
            <a:r>
              <a:rPr lang="ru-RU" dirty="0" smtClean="0"/>
              <a:t>умов; </a:t>
            </a:r>
            <a:endParaRPr lang="ru-RU" dirty="0"/>
          </a:p>
        </p:txBody>
      </p:sp>
      <p:pic>
        <p:nvPicPr>
          <p:cNvPr id="6" name="Picture 2" descr="C:\Users\kuku\Downloads\ру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0"/>
            <a:ext cx="4320480" cy="22048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906888" cy="129614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C000"/>
                </a:solidFill>
              </a:rPr>
              <a:t>Перелік документів для взяття на квартирний облік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копія</a:t>
            </a:r>
            <a:r>
              <a:rPr lang="ru-RU" dirty="0" smtClean="0"/>
              <a:t> паспорта;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свідоцтва</a:t>
            </a:r>
            <a:r>
              <a:rPr lang="ru-RU" dirty="0" smtClean="0"/>
              <a:t> про </a:t>
            </a:r>
            <a:r>
              <a:rPr lang="ru-RU" dirty="0" err="1" smtClean="0"/>
              <a:t>народження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довідки</a:t>
            </a:r>
            <a:r>
              <a:rPr lang="ru-RU" dirty="0" smtClean="0"/>
              <a:t> про </a:t>
            </a:r>
            <a:r>
              <a:rPr lang="ru-RU" dirty="0" err="1" smtClean="0"/>
              <a:t>присвоєння</a:t>
            </a:r>
            <a:r>
              <a:rPr lang="ru-RU" dirty="0" smtClean="0"/>
              <a:t> </a:t>
            </a:r>
            <a:r>
              <a:rPr lang="ru-RU" dirty="0" err="1" smtClean="0"/>
              <a:t>ідентифікаційного</a:t>
            </a:r>
            <a:r>
              <a:rPr lang="ru-RU" dirty="0" smtClean="0"/>
              <a:t>     номера ДПІ;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копії</a:t>
            </a:r>
            <a:r>
              <a:rPr lang="ru-RU" dirty="0" smtClean="0"/>
              <a:t> та </a:t>
            </a:r>
            <a:r>
              <a:rPr lang="ru-RU" dirty="0" err="1" smtClean="0"/>
              <a:t>оригінали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підтерджують</a:t>
            </a:r>
            <a:r>
              <a:rPr lang="ru-RU" dirty="0" smtClean="0"/>
              <a:t>     статус; </a:t>
            </a:r>
          </a:p>
          <a:p>
            <a:r>
              <a:rPr lang="uk-UA" dirty="0" smtClean="0"/>
              <a:t>довідка про навчання;</a:t>
            </a:r>
            <a:endParaRPr lang="ru-RU" dirty="0" smtClean="0"/>
          </a:p>
          <a:p>
            <a:r>
              <a:rPr lang="ru-RU" dirty="0" err="1" smtClean="0"/>
              <a:t>заява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u="sng" dirty="0" smtClean="0">
                <a:solidFill>
                  <a:srgbClr val="C00000"/>
                </a:solidFill>
              </a:rPr>
              <a:t>Примітка</a:t>
            </a:r>
            <a:r>
              <a:rPr lang="uk-UA" u="sng" dirty="0" smtClean="0"/>
              <a:t> </a:t>
            </a:r>
            <a:r>
              <a:rPr lang="uk-UA" dirty="0" smtClean="0"/>
              <a:t>( при наявності житла, непридатного до проживання, необхідно надати підтверджуючі документи)</a:t>
            </a:r>
            <a:endParaRPr lang="ru-RU" dirty="0"/>
          </a:p>
        </p:txBody>
      </p:sp>
      <p:pic>
        <p:nvPicPr>
          <p:cNvPr id="4" name="Picture 2" descr="C:\Users\kuku\Downloads\ру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-99392"/>
            <a:ext cx="4320480" cy="22048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Співпраця щодо квартирного обліку</a:t>
            </a:r>
            <a:endParaRPr lang="ru-RU" sz="40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FFC000"/>
                </a:solidFill>
              </a:rPr>
              <a:t>Соціальний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</a:rPr>
              <a:t>квартирний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</a:rPr>
              <a:t>облік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273050" indent="-9525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квартирний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беруться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правом на </a:t>
            </a: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 smtClean="0"/>
              <a:t>житло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Закону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житловий</a:t>
            </a:r>
            <a:r>
              <a:rPr lang="ru-RU" dirty="0" smtClean="0"/>
              <a:t> фонд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».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квартирний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«Порядку </a:t>
            </a:r>
            <a:r>
              <a:rPr lang="ru-RU" dirty="0" err="1" smtClean="0"/>
              <a:t>взяття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на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квартирний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такому </a:t>
            </a:r>
            <a:r>
              <a:rPr lang="ru-RU" dirty="0" err="1" smtClean="0"/>
              <a:t>обліку</a:t>
            </a:r>
            <a:r>
              <a:rPr lang="ru-RU" dirty="0" smtClean="0"/>
              <a:t> та 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», </a:t>
            </a:r>
            <a:r>
              <a:rPr lang="ru-RU" dirty="0" err="1" smtClean="0"/>
              <a:t>затвердженим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№ 682 </a:t>
            </a:r>
            <a:r>
              <a:rPr lang="ru-RU" dirty="0" err="1" smtClean="0"/>
              <a:t>від</a:t>
            </a:r>
            <a:r>
              <a:rPr lang="ru-RU" dirty="0" smtClean="0"/>
              <a:t> 23.07.2008.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Примітка </a:t>
            </a:r>
            <a:r>
              <a:rPr lang="uk-UA" dirty="0" smtClean="0"/>
              <a:t> (соціальне житло – тимчасове, наприклад соціальний гуртожиток від КМЦСССДМ) 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Здобувачі освіти з </a:t>
            </a:r>
            <a:r>
              <a:rPr lang="uk-UA" sz="3600" b="1" dirty="0" smtClean="0">
                <a:solidFill>
                  <a:srgbClr val="FFC000"/>
                </a:solidFill>
              </a:rPr>
              <a:t>малозабезпечених сімей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err="1" smtClean="0"/>
              <a:t>Відповідно</a:t>
            </a:r>
            <a:r>
              <a:rPr lang="ru-RU" dirty="0" smtClean="0"/>
              <a:t> до </a:t>
            </a:r>
            <a:r>
              <a:rPr lang="ru-RU" dirty="0" smtClean="0">
                <a:hlinkClick r:id="rId2" tooltip="ст. 1 Закону № 1768"/>
              </a:rPr>
              <a:t>ст. 1 Закону № 768</a:t>
            </a:r>
            <a:r>
              <a:rPr lang="ru-RU" dirty="0" smtClean="0"/>
              <a:t> </a:t>
            </a:r>
            <a:r>
              <a:rPr lang="ru-RU" dirty="0" err="1" smtClean="0"/>
              <a:t>малозабезпеченою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сім’я</a:t>
            </a:r>
            <a:r>
              <a:rPr lang="ru-RU" dirty="0" smtClean="0"/>
              <a:t>, яка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поважних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причин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середньомісячний</a:t>
            </a:r>
            <a:r>
              <a:rPr lang="ru-RU" dirty="0" smtClean="0"/>
              <a:t> </a:t>
            </a:r>
            <a:r>
              <a:rPr lang="ru-RU" dirty="0" err="1" smtClean="0"/>
              <a:t>сукупний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нижчий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прожиткового</a:t>
            </a:r>
            <a:r>
              <a:rPr lang="ru-RU" dirty="0" smtClean="0"/>
              <a:t> </a:t>
            </a:r>
            <a:r>
              <a:rPr lang="ru-RU" dirty="0" err="1" smtClean="0"/>
              <a:t>мінімуму</a:t>
            </a:r>
            <a:r>
              <a:rPr lang="ru-RU" dirty="0" smtClean="0"/>
              <a:t> для </a:t>
            </a:r>
            <a:r>
              <a:rPr lang="ru-RU" dirty="0" err="1" smtClean="0"/>
              <a:t>сім’ї</a:t>
            </a:r>
            <a:r>
              <a:rPr lang="ru-RU" dirty="0" smtClean="0"/>
              <a:t>, </a:t>
            </a:r>
            <a:r>
              <a:rPr lang="ru-RU" dirty="0" err="1" smtClean="0"/>
              <a:t>перебуває</a:t>
            </a:r>
            <a:r>
              <a:rPr lang="ru-RU" dirty="0" smtClean="0"/>
              <a:t> на </a:t>
            </a:r>
            <a:r>
              <a:rPr lang="ru-RU" dirty="0" err="1" smtClean="0"/>
              <a:t>обліку</a:t>
            </a:r>
            <a:r>
              <a:rPr lang="ru-RU" dirty="0" smtClean="0"/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Управлінні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соціального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захисту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населення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отримує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допомогу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на </a:t>
            </a:r>
            <a:r>
              <a:rPr lang="ru-RU" b="1" dirty="0" err="1" smtClean="0">
                <a:solidFill>
                  <a:srgbClr val="C00000"/>
                </a:solidFill>
              </a:rPr>
              <a:t>шість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місяців</a:t>
            </a:r>
            <a:r>
              <a:rPr lang="ru-RU" dirty="0" smtClean="0"/>
              <a:t> (</a:t>
            </a:r>
            <a:r>
              <a:rPr lang="ru-RU" dirty="0" smtClean="0">
                <a:hlinkClick r:id="rId2" tooltip="ч. 1 ст. 6 Закону № 1768"/>
              </a:rPr>
              <a:t>ч. 1 ст. 6 Закону № 1768</a:t>
            </a:r>
            <a:r>
              <a:rPr lang="ru-RU" dirty="0" smtClean="0"/>
              <a:t> та </a:t>
            </a:r>
            <a:r>
              <a:rPr lang="ru-RU" dirty="0" smtClean="0">
                <a:hlinkClick r:id="rId3" tooltip="п. 20 Порядку № 250"/>
              </a:rPr>
              <a:t>п. 20 Порядку № 250</a:t>
            </a:r>
            <a:r>
              <a:rPr lang="ru-RU" dirty="0" smtClean="0"/>
              <a:t>).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 </a:t>
            </a:r>
            <a:r>
              <a:rPr lang="ru-RU" b="1" dirty="0" err="1" smtClean="0"/>
              <a:t>сім’я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статус </a:t>
            </a:r>
            <a:r>
              <a:rPr lang="ru-RU" b="1" dirty="0" err="1" smtClean="0"/>
              <a:t>малозабезпеченої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FFC000"/>
                </a:solidFill>
              </a:rPr>
              <a:t>Здобувачі освіти з                    </a:t>
            </a:r>
            <a:r>
              <a:rPr lang="uk-UA" sz="4400" dirty="0" smtClean="0">
                <a:solidFill>
                  <a:srgbClr val="FFC000"/>
                </a:solidFill>
              </a:rPr>
              <a:t>малозабезпечених </a:t>
            </a:r>
            <a:r>
              <a:rPr lang="uk-UA" sz="4400" dirty="0" smtClean="0">
                <a:solidFill>
                  <a:srgbClr val="FFC000"/>
                </a:solidFill>
              </a:rPr>
              <a:t>сімей         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Учні</a:t>
            </a:r>
            <a:r>
              <a:rPr lang="ru-RU" dirty="0" smtClean="0"/>
              <a:t>  </a:t>
            </a:r>
            <a:r>
              <a:rPr lang="ru-RU" dirty="0" err="1" smtClean="0"/>
              <a:t>із</a:t>
            </a:r>
            <a:r>
              <a:rPr lang="ru-RU" dirty="0" smtClean="0"/>
              <a:t> родин,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для </a:t>
            </a:r>
            <a:r>
              <a:rPr lang="ru-RU" dirty="0" err="1" smtClean="0"/>
              <a:t>малозабезпечених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право на: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компенсацію</a:t>
            </a:r>
            <a:r>
              <a:rPr lang="ru-RU" dirty="0" smtClean="0"/>
              <a:t> за </a:t>
            </a:r>
            <a:r>
              <a:rPr lang="ru-RU" dirty="0" err="1" smtClean="0"/>
              <a:t>харчування</a:t>
            </a:r>
            <a:r>
              <a:rPr lang="ru-RU" dirty="0" smtClean="0"/>
              <a:t> в </a:t>
            </a:r>
            <a:r>
              <a:rPr lang="ru-RU" dirty="0" err="1" smtClean="0"/>
              <a:t>освітніх</a:t>
            </a:r>
            <a:r>
              <a:rPr lang="ru-RU" dirty="0" smtClean="0"/>
              <a:t> закладах (за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бюджетних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Примітка</a:t>
            </a:r>
            <a:r>
              <a:rPr lang="ru-RU" dirty="0" smtClean="0"/>
              <a:t>: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, форма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офлайн</a:t>
            </a:r>
            <a:r>
              <a:rPr lang="ru-RU" dirty="0" smtClean="0"/>
              <a:t>;</a:t>
            </a:r>
          </a:p>
          <a:p>
            <a:r>
              <a:rPr lang="uk-UA" dirty="0" smtClean="0"/>
              <a:t>соціальну стипендію.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 Необхідні документи: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довідка з УСЗН про призначення допомоги </a:t>
            </a:r>
          </a:p>
          <a:p>
            <a:pPr>
              <a:buNone/>
            </a:pPr>
            <a:r>
              <a:rPr lang="uk-UA" dirty="0" smtClean="0"/>
              <a:t>   (</a:t>
            </a:r>
            <a:r>
              <a:rPr lang="uk-UA" dirty="0" smtClean="0">
                <a:solidFill>
                  <a:srgbClr val="FF0000"/>
                </a:solidFill>
              </a:rPr>
              <a:t>примітка</a:t>
            </a:r>
            <a:r>
              <a:rPr lang="uk-UA" dirty="0" smtClean="0"/>
              <a:t>: термін дії довідки);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свідоцтво про народження дитини 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паспорт  учня;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картка платника податків учня;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заява про нарахування грошової компенсації за харчування</a:t>
            </a:r>
            <a:endParaRPr lang="ru-RU" dirty="0"/>
          </a:p>
        </p:txBody>
      </p:sp>
      <p:pic>
        <p:nvPicPr>
          <p:cNvPr id="4" name="Picture 2" descr="C:\Users\kuku\Downloads\управ.jpg"/>
          <p:cNvPicPr>
            <a:picLocks noChangeAspect="1" noChangeArrowheads="1"/>
          </p:cNvPicPr>
          <p:nvPr/>
        </p:nvPicPr>
        <p:blipFill>
          <a:blip r:embed="rId2" cstate="print"/>
          <a:srcRect l="12308" b="34798"/>
          <a:stretch>
            <a:fillRect/>
          </a:stretch>
        </p:blipFill>
        <p:spPr bwMode="auto">
          <a:xfrm>
            <a:off x="6444208" y="2852936"/>
            <a:ext cx="2517158" cy="316835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Здобувачі освіти, що мають інвалідність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628800"/>
            <a:ext cx="7200800" cy="41764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Законом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»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дитина</a:t>
            </a:r>
            <a:r>
              <a:rPr lang="ru-RU" dirty="0" smtClean="0"/>
              <a:t> з </a:t>
            </a:r>
            <a:r>
              <a:rPr lang="ru-RU" dirty="0" err="1" smtClean="0"/>
              <a:t>інвалідністю</a:t>
            </a:r>
            <a:r>
              <a:rPr lang="ru-RU" dirty="0" smtClean="0"/>
              <a:t>» –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стійким</a:t>
            </a:r>
            <a:r>
              <a:rPr lang="ru-RU" dirty="0" smtClean="0"/>
              <a:t> </a:t>
            </a:r>
            <a:r>
              <a:rPr lang="ru-RU" dirty="0" err="1" smtClean="0"/>
              <a:t>розладом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спричиненим</a:t>
            </a:r>
            <a:r>
              <a:rPr lang="ru-RU" dirty="0" smtClean="0"/>
              <a:t> </a:t>
            </a:r>
            <a:r>
              <a:rPr lang="ru-RU" dirty="0" err="1" smtClean="0"/>
              <a:t>захворюванням</a:t>
            </a:r>
            <a:r>
              <a:rPr lang="ru-RU" dirty="0" smtClean="0"/>
              <a:t>, травмою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вродженими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та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додаткової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і </a:t>
            </a:r>
            <a:r>
              <a:rPr lang="ru-RU" dirty="0" err="1" smtClean="0"/>
              <a:t>захисту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Учні з інвалідністю мають право</a:t>
            </a:r>
            <a:r>
              <a:rPr lang="ru-RU" dirty="0" smtClean="0"/>
              <a:t> на:</a:t>
            </a:r>
          </a:p>
          <a:p>
            <a:r>
              <a:rPr lang="uk-UA" dirty="0" smtClean="0"/>
              <a:t>соціальну стипендію</a:t>
            </a:r>
            <a:r>
              <a:rPr lang="uk-UA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uk-UA" u="sng" dirty="0" smtClean="0"/>
              <a:t> </a:t>
            </a:r>
            <a:endParaRPr lang="ru-RU" u="sng" dirty="0"/>
          </a:p>
        </p:txBody>
      </p:sp>
      <p:pic>
        <p:nvPicPr>
          <p:cNvPr id="6" name="Picture 2" descr="C:\Users\kuku\Downloads\ын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699792" cy="28529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latin typeface="+mn-lt"/>
              </a:rPr>
              <a:t>Здобувачі освіти, родини яких постраждали від Чорнобильської катастрофи;                      батьки яких  є </a:t>
            </a:r>
            <a:r>
              <a:rPr lang="uk-UA" sz="3200" dirty="0" smtClean="0">
                <a:solidFill>
                  <a:srgbClr val="FFC000"/>
                </a:solidFill>
                <a:latin typeface="+mn-lt"/>
              </a:rPr>
              <a:t>учасниками АТО (ООС</a:t>
            </a:r>
            <a:r>
              <a:rPr lang="uk-UA" sz="3200" dirty="0" smtClean="0">
                <a:solidFill>
                  <a:srgbClr val="FFC000"/>
                </a:solidFill>
                <a:latin typeface="+mn-lt"/>
              </a:rPr>
              <a:t>),  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4762872" cy="47525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Закон України «Про </a:t>
            </a:r>
            <a:r>
              <a:rPr lang="uk-UA" dirty="0"/>
              <a:t>статус і соціальний захист громадян, які постраждали внаслідок Чорнобильської </a:t>
            </a:r>
            <a:r>
              <a:rPr lang="uk-UA" dirty="0" smtClean="0"/>
              <a:t>катастрофи»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    від 28 .02.1991 р.</a:t>
            </a:r>
            <a:endParaRPr lang="uk-UA" dirty="0" smtClean="0"/>
          </a:p>
          <a:p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“ 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” </a:t>
            </a:r>
            <a:r>
              <a:rPr lang="ru-RU" dirty="0" err="1"/>
              <a:t>від</a:t>
            </a:r>
            <a:r>
              <a:rPr lang="ru-RU" dirty="0"/>
              <a:t> 05.07.2015 р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6" name="Picture 2" descr="C:\Documents and Settings\Admin\Мои документы\Downloads\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248472" cy="44644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348880"/>
            <a:ext cx="4546848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FFC000"/>
                </a:solidFill>
              </a:rPr>
              <a:t>    Мають право на: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соціальну  </a:t>
            </a:r>
            <a:r>
              <a:rPr lang="uk-UA" sz="2000" dirty="0" smtClean="0"/>
              <a:t>стипендію.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FFC000"/>
                </a:solidFill>
              </a:rPr>
              <a:t>Необхідні </a:t>
            </a:r>
            <a:r>
              <a:rPr lang="uk-UA" sz="2800" dirty="0" smtClean="0">
                <a:solidFill>
                  <a:srgbClr val="FFC000"/>
                </a:solidFill>
              </a:rPr>
              <a:t>документи</a:t>
            </a:r>
            <a:r>
              <a:rPr lang="uk-UA" sz="2800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2000" dirty="0" err="1" smtClean="0"/>
              <a:t>копія</a:t>
            </a:r>
            <a:r>
              <a:rPr lang="ru-RU" sz="2000" dirty="0" smtClean="0"/>
              <a:t>  </a:t>
            </a:r>
            <a:r>
              <a:rPr lang="ru-RU" sz="2000" dirty="0" smtClean="0"/>
              <a:t>посвідчення  учасника АТО (ООС); </a:t>
            </a:r>
            <a:endParaRPr lang="ru-RU" sz="2000" dirty="0" smtClean="0"/>
          </a:p>
          <a:p>
            <a:r>
              <a:rPr lang="uk-UA" sz="2000" dirty="0" smtClean="0"/>
              <a:t>копія посвідчення учасника ліквідації  аварії або потерпілого від Чорнобильської катастрофи;</a:t>
            </a:r>
            <a:endParaRPr lang="ru-RU" sz="2000" dirty="0" smtClean="0"/>
          </a:p>
          <a:p>
            <a:r>
              <a:rPr lang="uk-UA" sz="2000" dirty="0" smtClean="0"/>
              <a:t>копія паспорта учня;</a:t>
            </a:r>
          </a:p>
          <a:p>
            <a:r>
              <a:rPr lang="uk-UA" sz="2000" dirty="0" smtClean="0"/>
              <a:t>копія картки платника податків;</a:t>
            </a:r>
          </a:p>
          <a:p>
            <a:r>
              <a:rPr lang="uk-UA" sz="2000" dirty="0" smtClean="0"/>
              <a:t>копія свідоцтва про народження </a:t>
            </a:r>
            <a:r>
              <a:rPr lang="uk-UA" sz="2000" dirty="0" smtClean="0"/>
              <a:t>учня.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067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Здобувачі освіти, </a:t>
            </a:r>
            <a:r>
              <a:rPr lang="uk-UA" sz="3600" dirty="0" smtClean="0">
                <a:solidFill>
                  <a:srgbClr val="FFC000"/>
                </a:solidFill>
              </a:rPr>
              <a:t>батьки яких </a:t>
            </a:r>
            <a:r>
              <a:rPr lang="uk-UA" sz="3600" dirty="0" smtClean="0">
                <a:solidFill>
                  <a:srgbClr val="FFC000"/>
                </a:solidFill>
              </a:rPr>
              <a:t>є:  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uk-UA" sz="3600" dirty="0" err="1" smtClean="0">
                <a:solidFill>
                  <a:srgbClr val="FFC000"/>
                </a:solidFill>
              </a:rPr>
              <a:t>-постраждалими</a:t>
            </a:r>
            <a:r>
              <a:rPr lang="uk-UA" sz="3600" dirty="0" smtClean="0">
                <a:solidFill>
                  <a:srgbClr val="FFC000"/>
                </a:solidFill>
              </a:rPr>
              <a:t> від Чорнобильської катастрофи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uk-UA" sz="3600" dirty="0" err="1" smtClean="0">
                <a:solidFill>
                  <a:srgbClr val="FFC000"/>
                </a:solidFill>
              </a:rPr>
              <a:t>-учасниками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АТО (ООС) 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Соціально незахищені </a:t>
            </a:r>
            <a:br>
              <a:rPr lang="uk-UA" sz="4000" dirty="0" smtClean="0">
                <a:solidFill>
                  <a:srgbClr val="FFC000"/>
                </a:solidFill>
              </a:rPr>
            </a:br>
            <a:r>
              <a:rPr lang="uk-UA" sz="4000" dirty="0" smtClean="0">
                <a:solidFill>
                  <a:srgbClr val="FFC000"/>
                </a:solidFill>
              </a:rPr>
              <a:t>категорії </a:t>
            </a:r>
            <a:r>
              <a:rPr lang="uk-UA" sz="4000" dirty="0" smtClean="0">
                <a:solidFill>
                  <a:srgbClr val="FFC000"/>
                </a:solidFill>
              </a:rPr>
              <a:t>здобувачів освіти                                 ПТУ №5 </a:t>
            </a:r>
            <a:r>
              <a:rPr lang="uk-UA" sz="4000" dirty="0" err="1" smtClean="0">
                <a:solidFill>
                  <a:srgbClr val="FFC000"/>
                </a:solidFill>
              </a:rPr>
              <a:t>м.Світловодськ</a:t>
            </a:r>
            <a:r>
              <a:rPr lang="uk-UA" sz="4000" dirty="0" smtClean="0">
                <a:solidFill>
                  <a:srgbClr val="FFC000"/>
                </a:solidFill>
              </a:rPr>
              <a:t>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834880" cy="491182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освіти - діти-сироти</a:t>
            </a:r>
            <a:r>
              <a:rPr lang="uk-UA" sz="2800" dirty="0" smtClean="0"/>
              <a:t>, діти, позбавлені батьківського піклування та особи з їх числа;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освіти з </a:t>
            </a:r>
            <a:r>
              <a:rPr lang="uk-UA" sz="2800" dirty="0" smtClean="0"/>
              <a:t>малозабезпечених родин;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</a:t>
            </a:r>
            <a:r>
              <a:rPr lang="uk-UA" sz="2800" dirty="0"/>
              <a:t>освіти </a:t>
            </a:r>
            <a:r>
              <a:rPr lang="uk-UA" sz="2800" dirty="0" smtClean="0"/>
              <a:t>з інвалідністю;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</a:t>
            </a:r>
            <a:r>
              <a:rPr lang="uk-UA" sz="2800" dirty="0"/>
              <a:t>освіти, </a:t>
            </a:r>
            <a:r>
              <a:rPr lang="uk-UA" sz="2800" dirty="0" smtClean="0"/>
              <a:t>батьки яких є учасниками </a:t>
            </a:r>
            <a:r>
              <a:rPr lang="uk-UA" sz="2800" dirty="0" smtClean="0"/>
              <a:t>АТО;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</a:t>
            </a:r>
            <a:r>
              <a:rPr lang="uk-UA" sz="2800" dirty="0"/>
              <a:t>освіти, </a:t>
            </a:r>
            <a:r>
              <a:rPr lang="uk-UA" sz="2800" dirty="0" smtClean="0"/>
              <a:t>родини яких є постраждалими від Чорнобильської катастрофи;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здобувачі </a:t>
            </a:r>
            <a:r>
              <a:rPr lang="uk-UA" sz="2800" dirty="0"/>
              <a:t>освіти  </a:t>
            </a:r>
            <a:r>
              <a:rPr lang="uk-UA" sz="2800" dirty="0" smtClean="0"/>
              <a:t>з числа внутрішньо переміщених осіб</a:t>
            </a:r>
            <a:endParaRPr lang="uk-UA" sz="2800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028" name="AutoShape 4" descr="https://avatars.mds.yandex.net/get-zen_doc/1773286/pub_5e3d416966cbb3672fd03649_5e3d418437d38c51a31207c1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kuku\Downloads\уч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226505" cy="453650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Діти-сироти; діти, позбавлені батьківського піклування та особи з їх числа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err="1" smtClean="0">
                <a:solidFill>
                  <a:srgbClr val="00B0F0"/>
                </a:solidFill>
              </a:rPr>
              <a:t>Дитина-сирота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>– </a:t>
            </a:r>
            <a:r>
              <a:rPr lang="ru-RU" dirty="0" err="1" smtClean="0"/>
              <a:t>дитина</a:t>
            </a:r>
            <a:r>
              <a:rPr lang="ru-RU" dirty="0" smtClean="0"/>
              <a:t>, в </a:t>
            </a:r>
            <a:r>
              <a:rPr lang="ru-RU" dirty="0" err="1" smtClean="0"/>
              <a:t>якої</a:t>
            </a:r>
            <a:r>
              <a:rPr lang="ru-RU" dirty="0" smtClean="0"/>
              <a:t> померли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батьки.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err="1" smtClean="0">
                <a:solidFill>
                  <a:srgbClr val="00B0F0"/>
                </a:solidFill>
              </a:rPr>
              <a:t>Діти</a:t>
            </a:r>
            <a:r>
              <a:rPr lang="ru-RU" b="1" u="sng" dirty="0" smtClean="0">
                <a:solidFill>
                  <a:srgbClr val="00B0F0"/>
                </a:solidFill>
              </a:rPr>
              <a:t>, </a:t>
            </a:r>
            <a:r>
              <a:rPr lang="ru-RU" b="1" u="sng" dirty="0" err="1" smtClean="0">
                <a:solidFill>
                  <a:srgbClr val="00B0F0"/>
                </a:solidFill>
              </a:rPr>
              <a:t>позбавлені</a:t>
            </a:r>
            <a:r>
              <a:rPr lang="ru-RU" b="1" u="sng" dirty="0" smtClean="0">
                <a:solidFill>
                  <a:srgbClr val="00B0F0"/>
                </a:solidFill>
              </a:rPr>
              <a:t> </a:t>
            </a:r>
            <a:r>
              <a:rPr lang="ru-RU" b="1" u="sng" dirty="0" err="1" smtClean="0">
                <a:solidFill>
                  <a:srgbClr val="00B0F0"/>
                </a:solidFill>
              </a:rPr>
              <a:t>батьківського</a:t>
            </a:r>
            <a:r>
              <a:rPr lang="ru-RU" b="1" u="sng" dirty="0" smtClean="0">
                <a:solidFill>
                  <a:srgbClr val="00B0F0"/>
                </a:solidFill>
              </a:rPr>
              <a:t> </a:t>
            </a:r>
            <a:r>
              <a:rPr lang="ru-RU" b="1" u="sng" dirty="0" err="1" smtClean="0">
                <a:solidFill>
                  <a:srgbClr val="00B0F0"/>
                </a:solidFill>
              </a:rPr>
              <a:t>піклування</a:t>
            </a:r>
            <a:r>
              <a:rPr lang="ru-RU" dirty="0" smtClean="0"/>
              <a:t>, -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без </a:t>
            </a:r>
            <a:r>
              <a:rPr lang="ru-RU" dirty="0" err="1" smtClean="0"/>
              <a:t>піклування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позбавленням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батьківських</a:t>
            </a:r>
            <a:r>
              <a:rPr lang="ru-RU" dirty="0" smtClean="0"/>
              <a:t> прав;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відібрання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батьків</a:t>
            </a:r>
            <a:r>
              <a:rPr lang="ru-RU" dirty="0" smtClean="0"/>
              <a:t> без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батьківських</a:t>
            </a:r>
            <a:r>
              <a:rPr lang="ru-RU" dirty="0" smtClean="0"/>
              <a:t> прав;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визнанням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безвісно</a:t>
            </a:r>
            <a:r>
              <a:rPr lang="ru-RU" dirty="0" smtClean="0"/>
              <a:t> </a:t>
            </a:r>
            <a:r>
              <a:rPr lang="ru-RU" dirty="0" err="1" smtClean="0"/>
              <a:t>відсутніми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недієздатними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оголошенням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померлими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батьки </a:t>
            </a:r>
            <a:r>
              <a:rPr lang="ru-RU" dirty="0" err="1" smtClean="0"/>
              <a:t>відбувають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позбавлення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та </a:t>
            </a:r>
            <a:r>
              <a:rPr lang="ru-RU" dirty="0" err="1" smtClean="0"/>
              <a:t>перебуванням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вартою</a:t>
            </a:r>
            <a:r>
              <a:rPr lang="ru-RU" dirty="0" smtClean="0"/>
              <a:t> на час </a:t>
            </a:r>
            <a:r>
              <a:rPr lang="ru-RU" dirty="0" err="1" smtClean="0"/>
              <a:t>слідства</a:t>
            </a:r>
            <a:r>
              <a:rPr lang="ru-RU" dirty="0" smtClean="0"/>
              <a:t>, </a:t>
            </a:r>
            <a:r>
              <a:rPr lang="ru-RU" dirty="0" err="1" smtClean="0"/>
              <a:t>розшуком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органами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, </a:t>
            </a:r>
            <a:r>
              <a:rPr lang="ru-RU" dirty="0" err="1" smtClean="0"/>
              <a:t>пов’язаним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 про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тривалою</a:t>
            </a:r>
            <a:r>
              <a:rPr lang="ru-RU" dirty="0" smtClean="0"/>
              <a:t> хворобою </a:t>
            </a:r>
            <a:r>
              <a:rPr lang="ru-RU" dirty="0" err="1" smtClean="0"/>
              <a:t>батьків</a:t>
            </a:r>
            <a:r>
              <a:rPr lang="ru-RU" dirty="0" smtClean="0"/>
              <a:t>, яка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батьківські</a:t>
            </a:r>
            <a:r>
              <a:rPr lang="ru-RU" dirty="0" smtClean="0"/>
              <a:t> </a:t>
            </a:r>
            <a:r>
              <a:rPr lang="ru-RU" dirty="0" err="1" smtClean="0"/>
              <a:t>обов’язки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підкинуті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3600" u="sng" smtClean="0">
                <a:hlinkClick r:id="rId2"/>
              </a:rPr>
              <a:t>Закон України «Про охорону дитинства»</a:t>
            </a:r>
            <a:endParaRPr lang="ru-RU" sz="3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Статус </a:t>
            </a:r>
            <a:r>
              <a:rPr lang="ru-RU" b="1" dirty="0" err="1" smtClean="0">
                <a:solidFill>
                  <a:srgbClr val="00B0F0"/>
                </a:solidFill>
              </a:rPr>
              <a:t>дитини-сироти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дитини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позбавленої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батьківського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піклування</a:t>
            </a:r>
            <a:r>
              <a:rPr lang="ru-RU" b="1" dirty="0" smtClean="0"/>
              <a:t>,</a:t>
            </a:r>
            <a:r>
              <a:rPr lang="ru-RU" dirty="0" smtClean="0"/>
              <a:t> - </a:t>
            </a:r>
            <a:r>
              <a:rPr lang="ru-RU" dirty="0" err="1" smtClean="0"/>
              <a:t>визначене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становище </a:t>
            </a:r>
            <a:r>
              <a:rPr lang="ru-RU" dirty="0" err="1" smtClean="0"/>
              <a:t>дитини</a:t>
            </a:r>
            <a:r>
              <a:rPr lang="ru-RU" dirty="0" smtClean="0"/>
              <a:t>, яке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право на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передбачених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 </a:t>
            </a:r>
            <a:r>
              <a:rPr lang="ru-RU" dirty="0" err="1" smtClean="0"/>
              <a:t>пільг</a:t>
            </a:r>
            <a:r>
              <a:rPr lang="ru-RU" dirty="0" smtClean="0"/>
              <a:t> та яке </a:t>
            </a:r>
            <a:r>
              <a:rPr lang="ru-RU" dirty="0" err="1" smtClean="0"/>
              <a:t>підтверджується</a:t>
            </a:r>
            <a:r>
              <a:rPr lang="ru-RU" dirty="0" smtClean="0"/>
              <a:t> комплектом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засвідчують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, через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.</a:t>
            </a:r>
          </a:p>
        </p:txBody>
      </p:sp>
      <p:pic>
        <p:nvPicPr>
          <p:cNvPr id="5" name="Picture 3" descr="C:\Users\kuku\Downloads\з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4464496" cy="21328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Перелік документів особової справи дітей-сиріт та дітей, позбавлених батьківського піклування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/>
          </a:bodyPr>
          <a:lstStyle/>
          <a:p>
            <a:r>
              <a:rPr lang="ru-RU" smtClean="0"/>
              <a:t> </a:t>
            </a:r>
            <a:r>
              <a:rPr lang="ru-RU" err="1" smtClean="0"/>
              <a:t>свідоцтво</a:t>
            </a:r>
            <a:r>
              <a:rPr lang="ru-RU" smtClean="0"/>
              <a:t> про </a:t>
            </a:r>
            <a:r>
              <a:rPr lang="ru-RU" err="1" smtClean="0"/>
              <a:t>народження</a:t>
            </a:r>
            <a:r>
              <a:rPr lang="ru-RU" smtClean="0"/>
              <a:t> ;</a:t>
            </a:r>
          </a:p>
          <a:p>
            <a:r>
              <a:rPr lang="uk-UA" smtClean="0"/>
              <a:t>паспорт;</a:t>
            </a:r>
            <a:endParaRPr lang="ru-RU" smtClean="0"/>
          </a:p>
          <a:p>
            <a:r>
              <a:rPr lang="ru-RU" smtClean="0"/>
              <a:t> </a:t>
            </a:r>
            <a:r>
              <a:rPr lang="ru-RU" err="1" smtClean="0"/>
              <a:t>довідка</a:t>
            </a:r>
            <a:r>
              <a:rPr lang="ru-RU" smtClean="0"/>
              <a:t> про </a:t>
            </a:r>
            <a:r>
              <a:rPr lang="ru-RU" err="1" smtClean="0"/>
              <a:t>присвоєння</a:t>
            </a:r>
            <a:r>
              <a:rPr lang="ru-RU" smtClean="0"/>
              <a:t> </a:t>
            </a:r>
            <a:r>
              <a:rPr lang="ru-RU" err="1" smtClean="0"/>
              <a:t>ідентифікаційного</a:t>
            </a:r>
            <a:r>
              <a:rPr lang="ru-RU" smtClean="0"/>
              <a:t> номера;</a:t>
            </a:r>
          </a:p>
          <a:p>
            <a:r>
              <a:rPr lang="ru-RU" smtClean="0"/>
              <a:t> </a:t>
            </a:r>
            <a:r>
              <a:rPr lang="ru-RU" err="1" smtClean="0"/>
              <a:t>відомості</a:t>
            </a:r>
            <a:r>
              <a:rPr lang="ru-RU" smtClean="0"/>
              <a:t> про </a:t>
            </a:r>
            <a:r>
              <a:rPr lang="ru-RU" err="1" smtClean="0"/>
              <a:t>батьків</a:t>
            </a:r>
            <a:r>
              <a:rPr lang="ru-RU" smtClean="0"/>
              <a:t> та </a:t>
            </a:r>
            <a:r>
              <a:rPr lang="ru-RU" err="1" smtClean="0"/>
              <a:t>родичів</a:t>
            </a:r>
            <a:r>
              <a:rPr lang="ru-RU" smtClean="0"/>
              <a:t> </a:t>
            </a:r>
            <a:r>
              <a:rPr lang="ru-RU" err="1" smtClean="0"/>
              <a:t>дитини</a:t>
            </a:r>
            <a:r>
              <a:rPr lang="ru-RU" smtClean="0"/>
              <a:t>;</a:t>
            </a:r>
          </a:p>
          <a:p>
            <a:r>
              <a:rPr lang="ru-RU" smtClean="0"/>
              <a:t> </a:t>
            </a:r>
            <a:r>
              <a:rPr lang="ru-RU" err="1" smtClean="0"/>
              <a:t>довідка</a:t>
            </a:r>
            <a:r>
              <a:rPr lang="ru-RU" smtClean="0"/>
              <a:t> про склад </a:t>
            </a:r>
            <a:r>
              <a:rPr lang="ru-RU" err="1" smtClean="0"/>
              <a:t>сім'ї</a:t>
            </a:r>
            <a:r>
              <a:rPr lang="ru-RU" smtClean="0"/>
              <a:t> </a:t>
            </a:r>
            <a:r>
              <a:rPr lang="ru-RU" err="1" smtClean="0"/>
              <a:t>або</a:t>
            </a:r>
            <a:r>
              <a:rPr lang="ru-RU" smtClean="0"/>
              <a:t> </a:t>
            </a:r>
            <a:r>
              <a:rPr lang="ru-RU" err="1" smtClean="0"/>
              <a:t>осіб</a:t>
            </a:r>
            <a:r>
              <a:rPr lang="ru-RU" smtClean="0"/>
              <a:t>, </a:t>
            </a:r>
            <a:r>
              <a:rPr lang="ru-RU" err="1" smtClean="0"/>
              <a:t>зареєстрованих</a:t>
            </a:r>
            <a:r>
              <a:rPr lang="ru-RU" smtClean="0"/>
              <a:t> у </a:t>
            </a:r>
            <a:r>
              <a:rPr lang="ru-RU" err="1" smtClean="0"/>
              <a:t>житловому</a:t>
            </a:r>
            <a:r>
              <a:rPr lang="ru-RU" smtClean="0"/>
              <a:t> </a:t>
            </a:r>
            <a:r>
              <a:rPr lang="ru-RU" err="1" smtClean="0"/>
              <a:t>приміщенні</a:t>
            </a:r>
            <a:r>
              <a:rPr lang="ru-RU" smtClean="0"/>
              <a:t>, </a:t>
            </a:r>
            <a:r>
              <a:rPr lang="ru-RU" err="1" smtClean="0"/>
              <a:t>будинку</a:t>
            </a:r>
            <a:r>
              <a:rPr lang="ru-RU" smtClean="0"/>
              <a:t>, </a:t>
            </a:r>
            <a:r>
              <a:rPr lang="ru-RU" err="1" smtClean="0"/>
              <a:t>які</a:t>
            </a:r>
            <a:r>
              <a:rPr lang="ru-RU" smtClean="0"/>
              <a:t> </a:t>
            </a:r>
            <a:r>
              <a:rPr lang="ru-RU" err="1" smtClean="0"/>
              <a:t>підтверджують</a:t>
            </a:r>
            <a:r>
              <a:rPr lang="ru-RU" smtClean="0"/>
              <a:t> право </a:t>
            </a:r>
            <a:r>
              <a:rPr lang="ru-RU" err="1" smtClean="0"/>
              <a:t>власності</a:t>
            </a:r>
            <a:r>
              <a:rPr lang="ru-RU" smtClean="0"/>
              <a:t> </a:t>
            </a:r>
            <a:r>
              <a:rPr lang="ru-RU" err="1" smtClean="0"/>
              <a:t>дитини</a:t>
            </a:r>
            <a:r>
              <a:rPr lang="ru-RU" smtClean="0"/>
              <a:t> на </a:t>
            </a:r>
            <a:r>
              <a:rPr lang="ru-RU" err="1" smtClean="0"/>
              <a:t>нерухомість</a:t>
            </a:r>
            <a:r>
              <a:rPr lang="ru-RU" smtClean="0"/>
              <a:t> (у </a:t>
            </a:r>
            <a:r>
              <a:rPr lang="ru-RU" err="1" smtClean="0"/>
              <a:t>разі</a:t>
            </a:r>
            <a:r>
              <a:rPr lang="ru-RU" smtClean="0"/>
              <a:t> </a:t>
            </a:r>
            <a:r>
              <a:rPr lang="ru-RU" err="1" smtClean="0"/>
              <a:t>наявності</a:t>
            </a:r>
            <a:r>
              <a:rPr lang="ru-RU" smtClean="0"/>
              <a:t>);</a:t>
            </a:r>
          </a:p>
          <a:p>
            <a:r>
              <a:rPr lang="ru-RU" smtClean="0"/>
              <a:t> </a:t>
            </a:r>
            <a:r>
              <a:rPr lang="ru-RU" err="1" smtClean="0"/>
              <a:t>опис</a:t>
            </a:r>
            <a:r>
              <a:rPr lang="ru-RU" smtClean="0"/>
              <a:t> майна </a:t>
            </a:r>
            <a:r>
              <a:rPr lang="ru-RU" err="1" smtClean="0"/>
              <a:t>дитини</a:t>
            </a:r>
            <a:r>
              <a:rPr lang="ru-RU" smtClean="0"/>
              <a:t>;</a:t>
            </a:r>
          </a:p>
          <a:p>
            <a:r>
              <a:rPr lang="ru-RU" smtClean="0"/>
              <a:t> </a:t>
            </a:r>
            <a:r>
              <a:rPr lang="ru-RU" err="1" smtClean="0"/>
              <a:t>висновок</a:t>
            </a:r>
            <a:r>
              <a:rPr lang="ru-RU" smtClean="0"/>
              <a:t> про стан </a:t>
            </a:r>
            <a:r>
              <a:rPr lang="ru-RU" err="1" smtClean="0"/>
              <a:t>здоров'я</a:t>
            </a:r>
            <a:r>
              <a:rPr lang="ru-RU" smtClean="0"/>
              <a:t>, </a:t>
            </a:r>
            <a:r>
              <a:rPr lang="ru-RU" err="1" smtClean="0"/>
              <a:t>фізичний</a:t>
            </a:r>
            <a:r>
              <a:rPr lang="ru-RU" smtClean="0"/>
              <a:t> та </a:t>
            </a:r>
            <a:r>
              <a:rPr lang="ru-RU" err="1" smtClean="0"/>
              <a:t>розумовий</a:t>
            </a:r>
            <a:r>
              <a:rPr lang="ru-RU" smtClean="0"/>
              <a:t> </a:t>
            </a:r>
            <a:r>
              <a:rPr lang="ru-RU" err="1" smtClean="0"/>
              <a:t>розвиток</a:t>
            </a:r>
            <a:r>
              <a:rPr lang="ru-RU" smtClean="0"/>
              <a:t> </a:t>
            </a:r>
            <a:r>
              <a:rPr lang="ru-RU" err="1" smtClean="0"/>
              <a:t>дитини</a:t>
            </a:r>
            <a:r>
              <a:rPr lang="ru-RU" smtClean="0"/>
              <a:t>, </a:t>
            </a:r>
            <a:r>
              <a:rPr lang="ru-RU" err="1" smtClean="0"/>
              <a:t>складений</a:t>
            </a:r>
            <a:r>
              <a:rPr lang="ru-RU" smtClean="0"/>
              <a:t> за </a:t>
            </a:r>
            <a:r>
              <a:rPr lang="ru-RU" err="1" smtClean="0"/>
              <a:t>встановленою</a:t>
            </a:r>
            <a:r>
              <a:rPr lang="ru-RU" smtClean="0"/>
              <a:t> формою;</a:t>
            </a:r>
          </a:p>
          <a:p>
            <a:r>
              <a:rPr lang="ru-RU" smtClean="0"/>
              <a:t> </a:t>
            </a:r>
            <a:r>
              <a:rPr lang="ru-RU" err="1" smtClean="0"/>
              <a:t>відомості</a:t>
            </a:r>
            <a:r>
              <a:rPr lang="ru-RU" smtClean="0"/>
              <a:t> </a:t>
            </a:r>
            <a:r>
              <a:rPr lang="ru-RU" err="1" smtClean="0"/>
              <a:t>або</a:t>
            </a:r>
            <a:r>
              <a:rPr lang="ru-RU" smtClean="0"/>
              <a:t> </a:t>
            </a:r>
            <a:r>
              <a:rPr lang="ru-RU" err="1" smtClean="0"/>
              <a:t>документи</a:t>
            </a:r>
            <a:r>
              <a:rPr lang="ru-RU" smtClean="0"/>
              <a:t> про </a:t>
            </a:r>
            <a:r>
              <a:rPr lang="ru-RU" err="1" smtClean="0"/>
              <a:t>освіту</a:t>
            </a:r>
            <a:r>
              <a:rPr lang="ru-RU" smtClean="0"/>
              <a:t> </a:t>
            </a:r>
            <a:r>
              <a:rPr lang="ru-RU" err="1" smtClean="0"/>
              <a:t>дитини</a:t>
            </a:r>
            <a:r>
              <a:rPr lang="ru-RU" smtClean="0"/>
              <a:t>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Перелік документів особової справи дітей-сиріт та дітей, позбавлених батьківського піклування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дублікат</a:t>
            </a:r>
            <a:r>
              <a:rPr lang="ru-RU" dirty="0" smtClean="0"/>
              <a:t> </a:t>
            </a:r>
            <a:r>
              <a:rPr lang="ru-RU" dirty="0" err="1" smtClean="0"/>
              <a:t>обліково-статистичної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довідка</a:t>
            </a:r>
            <a:r>
              <a:rPr lang="ru-RU" dirty="0" smtClean="0"/>
              <a:t> про </a:t>
            </a:r>
            <a:r>
              <a:rPr lang="ru-RU" dirty="0" err="1" smtClean="0"/>
              <a:t>призначення</a:t>
            </a:r>
            <a:r>
              <a:rPr lang="ru-RU" dirty="0" smtClean="0"/>
              <a:t> та </a:t>
            </a:r>
            <a:r>
              <a:rPr lang="ru-RU" dirty="0" err="1" smtClean="0"/>
              <a:t>виплату</a:t>
            </a:r>
            <a:r>
              <a:rPr lang="ru-RU" dirty="0" smtClean="0"/>
              <a:t> </a:t>
            </a:r>
            <a:r>
              <a:rPr lang="ru-RU" dirty="0" err="1" smtClean="0"/>
              <a:t>пенсії</a:t>
            </a:r>
            <a:r>
              <a:rPr lang="ru-RU" dirty="0" smtClean="0"/>
              <a:t>,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аліментів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(у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ощадна</a:t>
            </a:r>
            <a:r>
              <a:rPr lang="ru-RU" dirty="0" smtClean="0"/>
              <a:t> книжка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рахунка</a:t>
            </a:r>
            <a:r>
              <a:rPr lang="ru-RU" dirty="0" smtClean="0"/>
              <a:t> в </a:t>
            </a:r>
            <a:r>
              <a:rPr lang="ru-RU" dirty="0" err="1" smtClean="0"/>
              <a:t>установі</a:t>
            </a:r>
            <a:r>
              <a:rPr lang="ru-RU" dirty="0" smtClean="0"/>
              <a:t> банку (у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держадміністрації</a:t>
            </a:r>
            <a:r>
              <a:rPr lang="ru-RU" dirty="0" smtClean="0"/>
              <a:t>, </a:t>
            </a:r>
            <a:r>
              <a:rPr lang="ru-RU" dirty="0" err="1" smtClean="0"/>
              <a:t>виконавчого</a:t>
            </a:r>
            <a:r>
              <a:rPr lang="ru-RU" dirty="0" smtClean="0"/>
              <a:t> органу </a:t>
            </a:r>
            <a:r>
              <a:rPr lang="ru-RU" dirty="0" err="1" smtClean="0"/>
              <a:t>міської</a:t>
            </a:r>
            <a:r>
              <a:rPr lang="ru-RU" dirty="0" smtClean="0"/>
              <a:t>, </a:t>
            </a:r>
            <a:r>
              <a:rPr lang="ru-RU" dirty="0" err="1" smtClean="0"/>
              <a:t>районної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ради про </a:t>
            </a:r>
            <a:r>
              <a:rPr lang="ru-RU" dirty="0" err="1" smtClean="0"/>
              <a:t>надання</a:t>
            </a:r>
            <a:r>
              <a:rPr lang="ru-RU" dirty="0" smtClean="0"/>
              <a:t> статусу </a:t>
            </a:r>
            <a:r>
              <a:rPr lang="ru-RU" dirty="0" err="1" smtClean="0"/>
              <a:t>дитини-сироти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позбавленої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плану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яка </a:t>
            </a:r>
            <a:r>
              <a:rPr lang="ru-RU" dirty="0" err="1" smtClean="0"/>
              <a:t>опинилася</a:t>
            </a:r>
            <a:r>
              <a:rPr lang="ru-RU" dirty="0" smtClean="0"/>
              <a:t> у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обставинах</a:t>
            </a:r>
            <a:r>
              <a:rPr lang="ru-RU" dirty="0" smtClean="0"/>
              <a:t>, </a:t>
            </a:r>
            <a:r>
              <a:rPr lang="ru-RU" dirty="0" err="1" smtClean="0"/>
              <a:t>дитини-сироти</a:t>
            </a:r>
            <a:r>
              <a:rPr lang="ru-RU" dirty="0" smtClean="0"/>
              <a:t> та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позбавленої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6815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+mn-lt"/>
              </a:rPr>
              <a:t>Співпраця із державними установами щодо формування особової справи дитини-сироти, та дитини, позбавленої батьківського піклування</a:t>
            </a:r>
            <a:endParaRPr lang="ru-RU" sz="2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64731" cy="47678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Служба </a:t>
            </a:r>
            <a:r>
              <a:rPr lang="uk-UA" dirty="0" smtClean="0"/>
              <a:t>у справах </a:t>
            </a:r>
            <a:r>
              <a:rPr lang="uk-UA" dirty="0" smtClean="0"/>
              <a:t>дітей </a:t>
            </a:r>
            <a:r>
              <a:rPr lang="uk-UA" dirty="0"/>
              <a:t>Світловодської </a:t>
            </a:r>
            <a:r>
              <a:rPr lang="uk-UA" dirty="0" smtClean="0"/>
              <a:t>об</a:t>
            </a:r>
            <a:r>
              <a:rPr lang="el-GR" dirty="0"/>
              <a:t>΄</a:t>
            </a:r>
            <a:r>
              <a:rPr lang="uk-UA" dirty="0" err="1" smtClean="0"/>
              <a:t>єднаної</a:t>
            </a:r>
            <a:r>
              <a:rPr lang="uk-UA" dirty="0" smtClean="0"/>
              <a:t> територіальної  </a:t>
            </a:r>
            <a:r>
              <a:rPr lang="uk-UA" dirty="0"/>
              <a:t>громади </a:t>
            </a:r>
            <a:r>
              <a:rPr lang="uk-UA" dirty="0" smtClean="0"/>
              <a:t>(</a:t>
            </a:r>
            <a:r>
              <a:rPr lang="ru-RU" dirty="0" smtClean="0"/>
              <a:t>27501, </a:t>
            </a:r>
            <a:r>
              <a:rPr lang="ru-RU" dirty="0"/>
              <a:t>м. </a:t>
            </a:r>
            <a:r>
              <a:rPr lang="ru-RU" dirty="0" err="1"/>
              <a:t>Світловодськ</a:t>
            </a:r>
            <a:r>
              <a:rPr lang="ru-RU" dirty="0"/>
              <a:t>, </a:t>
            </a:r>
            <a:r>
              <a:rPr lang="ru-RU" dirty="0" smtClean="0"/>
              <a:t>          </a:t>
            </a:r>
            <a:r>
              <a:rPr lang="ru-RU" dirty="0" err="1" smtClean="0"/>
              <a:t>вул</a:t>
            </a:r>
            <a:r>
              <a:rPr lang="ru-RU" dirty="0"/>
              <a:t>.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smtClean="0"/>
              <a:t>14, </a:t>
            </a:r>
            <a:r>
              <a:rPr lang="uk-UA" dirty="0" smtClean="0"/>
              <a:t>тел</a:t>
            </a:r>
            <a:r>
              <a:rPr lang="uk-UA" dirty="0" smtClean="0"/>
              <a:t>. </a:t>
            </a:r>
            <a:r>
              <a:rPr lang="uk-UA" dirty="0"/>
              <a:t>(236) 2-77-51);</a:t>
            </a:r>
            <a:endParaRPr lang="uk-UA" dirty="0" smtClean="0"/>
          </a:p>
          <a:p>
            <a:r>
              <a:rPr lang="uk-UA" dirty="0" smtClean="0"/>
              <a:t>Управління </a:t>
            </a:r>
            <a:r>
              <a:rPr lang="uk-UA" dirty="0" err="1" smtClean="0"/>
              <a:t>пенсїйного</a:t>
            </a:r>
            <a:r>
              <a:rPr lang="uk-UA" dirty="0" smtClean="0"/>
              <a:t> фонду  </a:t>
            </a:r>
            <a:r>
              <a:rPr lang="uk-UA" dirty="0" smtClean="0"/>
              <a:t>(</a:t>
            </a:r>
            <a:r>
              <a:rPr lang="ru-RU" dirty="0" smtClean="0"/>
              <a:t>27502, </a:t>
            </a:r>
            <a:r>
              <a:rPr lang="ru-RU" dirty="0"/>
              <a:t>м. </a:t>
            </a:r>
            <a:r>
              <a:rPr lang="ru-RU" dirty="0" err="1" smtClean="0"/>
              <a:t>Світловодськ</a:t>
            </a:r>
            <a:r>
              <a:rPr lang="ru-RU" dirty="0" smtClean="0"/>
              <a:t>,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Холодноярська</a:t>
            </a:r>
            <a:r>
              <a:rPr lang="ru-RU" dirty="0" smtClean="0"/>
              <a:t>, 1В, </a:t>
            </a:r>
            <a:r>
              <a:rPr lang="ru-RU" dirty="0"/>
              <a:t>тел. (236) </a:t>
            </a:r>
            <a:r>
              <a:rPr lang="ru-RU" dirty="0" smtClean="0"/>
              <a:t>2-67-00</a:t>
            </a:r>
            <a:r>
              <a:rPr lang="uk-UA" dirty="0" smtClean="0"/>
              <a:t>);</a:t>
            </a:r>
            <a:endParaRPr lang="uk-UA" dirty="0" smtClean="0"/>
          </a:p>
          <a:p>
            <a:r>
              <a:rPr lang="uk-UA" dirty="0" smtClean="0"/>
              <a:t>Управління соціального захисту населення </a:t>
            </a:r>
            <a:r>
              <a:rPr lang="uk-UA" dirty="0" smtClean="0"/>
              <a:t>(</a:t>
            </a:r>
            <a:r>
              <a:rPr lang="ru-RU" dirty="0" smtClean="0"/>
              <a:t>27501,                  м</a:t>
            </a:r>
            <a:r>
              <a:rPr lang="ru-RU" dirty="0"/>
              <a:t>. </a:t>
            </a:r>
            <a:r>
              <a:rPr lang="ru-RU" dirty="0" err="1"/>
              <a:t>Світловодськ</a:t>
            </a:r>
            <a:r>
              <a:rPr lang="ru-RU" dirty="0"/>
              <a:t>, </a:t>
            </a:r>
            <a:r>
              <a:rPr lang="ru-RU" dirty="0" err="1" smtClean="0"/>
              <a:t>вул</a:t>
            </a:r>
            <a:r>
              <a:rPr lang="ru-RU" dirty="0"/>
              <a:t>.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smtClean="0"/>
              <a:t>4,                     </a:t>
            </a:r>
            <a:r>
              <a:rPr lang="uk-UA" dirty="0" smtClean="0"/>
              <a:t>телефон </a:t>
            </a:r>
            <a:r>
              <a:rPr lang="uk-UA" dirty="0"/>
              <a:t>«гарячої </a:t>
            </a:r>
            <a:r>
              <a:rPr lang="uk-UA" dirty="0" smtClean="0"/>
              <a:t>лінії»  (236) 2 48 39);</a:t>
            </a:r>
            <a:endParaRPr lang="uk-UA" dirty="0" smtClean="0"/>
          </a:p>
          <a:p>
            <a:r>
              <a:rPr lang="uk-UA" dirty="0" smtClean="0"/>
              <a:t>Сектор </a:t>
            </a:r>
            <a:r>
              <a:rPr lang="uk-UA" dirty="0"/>
              <a:t>опіки, піклування та усиновлення служби у справах дітей облдержадміністрації – тел./факс 22 54 98</a:t>
            </a:r>
          </a:p>
          <a:p>
            <a:r>
              <a:rPr lang="uk-UA" dirty="0" smtClean="0"/>
              <a:t>Сектор </a:t>
            </a:r>
            <a:r>
              <a:rPr lang="uk-UA" dirty="0"/>
              <a:t>соціального та правового захисту дітей служби у справах дітей облдержадміністрації – тел./факс 22 34 </a:t>
            </a:r>
            <a:r>
              <a:rPr lang="uk-UA" dirty="0" smtClean="0"/>
              <a:t>96</a:t>
            </a:r>
            <a:endParaRPr lang="uk-UA" dirty="0" smtClean="0"/>
          </a:p>
          <a:p>
            <a:r>
              <a:rPr lang="uk-UA" dirty="0" smtClean="0"/>
              <a:t>Державні виконавчі служби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Соціальні виплати дітям-сиротам та дітям, позбавленим батьківського піклування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505584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Повне державне забезпечення:</a:t>
            </a:r>
            <a:endParaRPr lang="uk-UA" b="1" dirty="0" smtClean="0"/>
          </a:p>
          <a:p>
            <a:r>
              <a:rPr lang="uk-UA" dirty="0" smtClean="0"/>
              <a:t>соціальна стипендія;</a:t>
            </a:r>
          </a:p>
          <a:p>
            <a:r>
              <a:rPr lang="uk-UA" dirty="0" smtClean="0"/>
              <a:t>безоплатне харчування (грошова компенсація);</a:t>
            </a:r>
          </a:p>
          <a:p>
            <a:r>
              <a:rPr lang="uk-UA" dirty="0" smtClean="0"/>
              <a:t>допомога на придбання  навчальної літератури ;</a:t>
            </a:r>
          </a:p>
          <a:p>
            <a:r>
              <a:rPr lang="uk-UA" dirty="0" smtClean="0"/>
              <a:t>допомога на придбання одягу, взуття та м</a:t>
            </a:r>
            <a:r>
              <a:rPr lang="el-GR" dirty="0" smtClean="0"/>
              <a:t>΄</a:t>
            </a:r>
            <a:r>
              <a:rPr lang="uk-UA" dirty="0" smtClean="0"/>
              <a:t>якого інвентарю;</a:t>
            </a:r>
          </a:p>
          <a:p>
            <a:r>
              <a:rPr lang="uk-UA" dirty="0" smtClean="0"/>
              <a:t>допомога  випускникам при працевлаштуванні</a:t>
            </a:r>
          </a:p>
          <a:p>
            <a:endParaRPr lang="ru-RU" dirty="0"/>
          </a:p>
        </p:txBody>
      </p:sp>
      <p:pic>
        <p:nvPicPr>
          <p:cNvPr id="5" name="Picture 2" descr="C:\Users\kuku\Downloads\ябл.jpg"/>
          <p:cNvPicPr>
            <a:picLocks noChangeAspect="1" noChangeArrowheads="1"/>
          </p:cNvPicPr>
          <p:nvPr/>
        </p:nvPicPr>
        <p:blipFill>
          <a:blip r:embed="rId2" cstate="print"/>
          <a:srcRect b="7988"/>
          <a:stretch>
            <a:fillRect/>
          </a:stretch>
        </p:blipFill>
        <p:spPr bwMode="auto">
          <a:xfrm>
            <a:off x="5388796" y="1412776"/>
            <a:ext cx="3755204" cy="33843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1441</Words>
  <Application>Microsoft Office PowerPoint</Application>
  <PresentationFormat>Экран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Соціально-правові аспекти супроводу здобувачів освіти незахищених категорій  у закладах професійно-технічної освіти в умовах сьогодення </vt:lpstr>
      <vt:lpstr>Із Закону України </vt:lpstr>
      <vt:lpstr>Соціально незахищені  категорії здобувачів освіти                                 ПТУ №5 м.Світловодськ </vt:lpstr>
      <vt:lpstr>Діти-сироти; діти, позбавлені батьківського піклування та особи з їх числа </vt:lpstr>
      <vt:lpstr>Закон України «Про охорону дитинства»</vt:lpstr>
      <vt:lpstr>Перелік документів особової справи дітей-сиріт та дітей, позбавлених батьківського піклування</vt:lpstr>
      <vt:lpstr>Перелік документів особової справи дітей-сиріт та дітей, позбавлених батьківського піклування</vt:lpstr>
      <vt:lpstr>Співпраця із державними установами щодо формування особової справи дитини-сироти, та дитини, позбавленої батьківського піклування</vt:lpstr>
      <vt:lpstr>Соціальні виплати дітям-сиротам та дітям, позбавленим батьківського піклування</vt:lpstr>
      <vt:lpstr>Соціальні виплати дітям-сиротам та дітям, позбавленим батьківского піклування</vt:lpstr>
      <vt:lpstr>Діти-сироти та особи з числа дітей-сиріт</vt:lpstr>
      <vt:lpstr>Пенсія у зв'язку  з  втратою годувальника </vt:lpstr>
      <vt:lpstr>Пенсія у зв'язку з втратою годувальника</vt:lpstr>
      <vt:lpstr>Перелік документів для оформлення пенсії у разі втрати годувальника</vt:lpstr>
      <vt:lpstr>Соціальна допомога у зв'язку  з втратою годувальника</vt:lpstr>
      <vt:lpstr>Перелік документів необхідних для оформлення допомоги у зв'язку  з втратою годувальника</vt:lpstr>
      <vt:lpstr>Інші соціальні виплати</vt:lpstr>
      <vt:lpstr>Житлові права дітей-сиріт; дітей, позбавлених батьківського піклування та осіб з їх числа</vt:lpstr>
      <vt:lpstr>Збереження житла</vt:lpstr>
      <vt:lpstr> Законодавчі документи щодо квартирного обліку</vt:lpstr>
      <vt:lpstr>Перелік документів для взяття на квартирний облік</vt:lpstr>
      <vt:lpstr>Перелік документів для взяття на квартирний облік</vt:lpstr>
      <vt:lpstr>Співпраця щодо квартирного обліку</vt:lpstr>
      <vt:lpstr>Соціальний квартирний облік</vt:lpstr>
      <vt:lpstr>Здобувачі освіти з малозабезпечених сімей</vt:lpstr>
      <vt:lpstr>Здобувачі освіти з                    малозабезпечених сімей         </vt:lpstr>
      <vt:lpstr>Здобувачі освіти, що мають інвалідність</vt:lpstr>
      <vt:lpstr>Здобувачі освіти, родини яких постраждали від Чорнобильської катастрофи;                      батьки яких  є учасниками АТО (ООС),  </vt:lpstr>
      <vt:lpstr>Здобувачі освіти, батьки яких є:   -постраждалими від Чорнобильської катастрофи -учасниками АТО (ООС)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</dc:title>
  <dc:creator>kuku</dc:creator>
  <cp:lastModifiedBy>1</cp:lastModifiedBy>
  <cp:revision>122</cp:revision>
  <dcterms:created xsi:type="dcterms:W3CDTF">2021-01-14T11:04:42Z</dcterms:created>
  <dcterms:modified xsi:type="dcterms:W3CDTF">2021-03-31T11:10:33Z</dcterms:modified>
</cp:coreProperties>
</file>